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4"/>
  </p:notesMasterIdLst>
  <p:handoutMasterIdLst>
    <p:handoutMasterId r:id="rId25"/>
  </p:handoutMasterIdLst>
  <p:sldIdLst>
    <p:sldId id="413" r:id="rId6"/>
    <p:sldId id="415" r:id="rId7"/>
    <p:sldId id="426" r:id="rId8"/>
    <p:sldId id="429" r:id="rId9"/>
    <p:sldId id="434" r:id="rId10"/>
    <p:sldId id="416" r:id="rId11"/>
    <p:sldId id="430" r:id="rId12"/>
    <p:sldId id="417" r:id="rId13"/>
    <p:sldId id="431" r:id="rId14"/>
    <p:sldId id="418" r:id="rId15"/>
    <p:sldId id="432" r:id="rId16"/>
    <p:sldId id="420" r:id="rId17"/>
    <p:sldId id="421" r:id="rId18"/>
    <p:sldId id="435" r:id="rId19"/>
    <p:sldId id="422" r:id="rId20"/>
    <p:sldId id="437" r:id="rId21"/>
    <p:sldId id="427" r:id="rId22"/>
    <p:sldId id="438" r:id="rId23"/>
  </p:sldIdLst>
  <p:sldSz cx="12192000" cy="6858000"/>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28AC00F-996A-4981-B8B1-9DD73F5F614E}">
          <p14:sldIdLst>
            <p14:sldId id="413"/>
            <p14:sldId id="415"/>
            <p14:sldId id="426"/>
          </p14:sldIdLst>
        </p14:section>
        <p14:section name="Content" id="{A7012736-B595-42BC-8AA4-47B416000303}">
          <p14:sldIdLst>
            <p14:sldId id="429"/>
            <p14:sldId id="434"/>
            <p14:sldId id="416"/>
            <p14:sldId id="430"/>
            <p14:sldId id="417"/>
            <p14:sldId id="431"/>
            <p14:sldId id="418"/>
            <p14:sldId id="432"/>
            <p14:sldId id="420"/>
            <p14:sldId id="421"/>
            <p14:sldId id="435"/>
            <p14:sldId id="422"/>
            <p14:sldId id="437"/>
            <p14:sldId id="427"/>
            <p14:sldId id="43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thenheier, Lauren M." initials="BLM" lastIdx="1" clrIdx="0">
    <p:extLst>
      <p:ext uri="{19B8F6BF-5375-455C-9EA6-DF929625EA0E}">
        <p15:presenceInfo xmlns:p15="http://schemas.microsoft.com/office/powerpoint/2012/main" userId="S-1-5-21-795392005-3913728759-1119654287-2987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9F35A7-EDBE-46FF-8D01-0069C7FAA524}" v="599" dt="2024-04-04T23:54:26.870"/>
    <p1510:client id="{6462FF1A-57BE-47E6-A125-313DECC67D42}" v="2522" dt="2024-04-04T22:51:59.7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37" autoAdjust="0"/>
  </p:normalViewPr>
  <p:slideViewPr>
    <p:cSldViewPr snapToGrid="0">
      <p:cViewPr varScale="1">
        <p:scale>
          <a:sx n="97" d="100"/>
          <a:sy n="97" d="100"/>
        </p:scale>
        <p:origin x="46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Slip</a:t>
            </a:r>
            <a:r>
              <a:rPr lang="en-US" sz="2800" baseline="0" dirty="0"/>
              <a:t> by Quarter</a:t>
            </a:r>
            <a:endParaRPr lang="en-US" sz="2800" dirty="0"/>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Sheet1!$A$2:$A$5</c:f>
              <c:strCache>
                <c:ptCount val="4"/>
                <c:pt idx="0">
                  <c:v>Q1-2023</c:v>
                </c:pt>
                <c:pt idx="1">
                  <c:v>Q2-2023</c:v>
                </c:pt>
                <c:pt idx="2">
                  <c:v>Q3-2023</c:v>
                </c:pt>
                <c:pt idx="3">
                  <c:v>Q4-2023</c:v>
                </c:pt>
              </c:strCache>
            </c:strRef>
          </c:cat>
          <c:val>
            <c:numRef>
              <c:f>Sheet1!$B$2:$B$5</c:f>
              <c:numCache>
                <c:formatCode>General</c:formatCode>
                <c:ptCount val="4"/>
                <c:pt idx="0">
                  <c:v>2</c:v>
                </c:pt>
                <c:pt idx="1">
                  <c:v>3</c:v>
                </c:pt>
                <c:pt idx="2">
                  <c:v>-0.05</c:v>
                </c:pt>
                <c:pt idx="3">
                  <c:v>-0.05</c:v>
                </c:pt>
              </c:numCache>
            </c:numRef>
          </c:val>
          <c:extLst>
            <c:ext xmlns:c16="http://schemas.microsoft.com/office/drawing/2014/chart" uri="{C3380CC4-5D6E-409C-BE32-E72D297353CC}">
              <c16:uniqueId val="{00000000-606B-4D63-8E57-A7EC175FBF84}"/>
            </c:ext>
          </c:extLst>
        </c:ser>
        <c:dLbls>
          <c:showLegendKey val="0"/>
          <c:showVal val="0"/>
          <c:showCatName val="0"/>
          <c:showSerName val="0"/>
          <c:showPercent val="0"/>
          <c:showBubbleSize val="0"/>
        </c:dLbls>
        <c:gapWidth val="219"/>
        <c:overlap val="-27"/>
        <c:axId val="1384656912"/>
        <c:axId val="1120108112"/>
      </c:barChart>
      <c:catAx>
        <c:axId val="13846569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20108112"/>
        <c:crosses val="autoZero"/>
        <c:auto val="1"/>
        <c:lblAlgn val="ctr"/>
        <c:lblOffset val="100"/>
        <c:noMultiLvlLbl val="0"/>
      </c:catAx>
      <c:valAx>
        <c:axId val="1120108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Slip (Months)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84656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0.53728</cdr:x>
      <cdr:y>0.14795</cdr:y>
    </cdr:from>
    <cdr:to>
      <cdr:x>0.53728</cdr:x>
      <cdr:y>0.90815</cdr:y>
    </cdr:to>
    <cdr:cxnSp macro="">
      <cdr:nvCxnSpPr>
        <cdr:cNvPr id="3" name="Straight Connector 2">
          <a:extLst xmlns:a="http://schemas.openxmlformats.org/drawingml/2006/main">
            <a:ext uri="{FF2B5EF4-FFF2-40B4-BE49-F238E27FC236}">
              <a16:creationId xmlns:a16="http://schemas.microsoft.com/office/drawing/2014/main" id="{F7F26F70-D088-F3AC-2582-97C4D1F9F9CB}"/>
            </a:ext>
          </a:extLst>
        </cdr:cNvPr>
        <cdr:cNvCxnSpPr/>
      </cdr:nvCxnSpPr>
      <cdr:spPr>
        <a:xfrm xmlns:a="http://schemas.openxmlformats.org/drawingml/2006/main">
          <a:off x="6085219" y="726220"/>
          <a:ext cx="0" cy="3731480"/>
        </a:xfrm>
        <a:prstGeom xmlns:a="http://schemas.openxmlformats.org/drawingml/2006/main" prst="line">
          <a:avLst/>
        </a:prstGeom>
        <a:ln xmlns:a="http://schemas.openxmlformats.org/drawingml/2006/main" w="762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66" tIns="46984" rIns="93966" bIns="46984" rtlCol="0"/>
          <a:lstStyle>
            <a:lvl1pPr algn="l">
              <a:defRPr sz="1200"/>
            </a:lvl1pPr>
          </a:lstStyle>
          <a:p>
            <a:endParaRPr lang="en-US" dirty="0"/>
          </a:p>
        </p:txBody>
      </p:sp>
      <p:sp>
        <p:nvSpPr>
          <p:cNvPr id="3" name="Date Placeholder 2"/>
          <p:cNvSpPr>
            <a:spLocks noGrp="1"/>
          </p:cNvSpPr>
          <p:nvPr>
            <p:ph type="dt" sz="quarter" idx="1"/>
          </p:nvPr>
        </p:nvSpPr>
        <p:spPr>
          <a:xfrm>
            <a:off x="4008704" y="0"/>
            <a:ext cx="3066733" cy="470098"/>
          </a:xfrm>
          <a:prstGeom prst="rect">
            <a:avLst/>
          </a:prstGeom>
        </p:spPr>
        <p:txBody>
          <a:bodyPr vert="horz" lIns="93966" tIns="46984" rIns="93966" bIns="46984" rtlCol="0"/>
          <a:lstStyle>
            <a:lvl1pPr algn="r">
              <a:defRPr sz="1200"/>
            </a:lvl1pPr>
          </a:lstStyle>
          <a:p>
            <a:fld id="{8EDF7E48-919D-4850-838C-E8724CE502D0}" type="datetimeFigureOut">
              <a:rPr lang="en-US" smtClean="0"/>
              <a:t>4/9/2024</a:t>
            </a:fld>
            <a:endParaRPr lang="en-US" dirty="0"/>
          </a:p>
        </p:txBody>
      </p:sp>
      <p:sp>
        <p:nvSpPr>
          <p:cNvPr id="4" name="Footer Placeholder 3"/>
          <p:cNvSpPr>
            <a:spLocks noGrp="1"/>
          </p:cNvSpPr>
          <p:nvPr>
            <p:ph type="ftr" sz="quarter" idx="2"/>
          </p:nvPr>
        </p:nvSpPr>
        <p:spPr>
          <a:xfrm>
            <a:off x="0" y="8899329"/>
            <a:ext cx="3066733" cy="470097"/>
          </a:xfrm>
          <a:prstGeom prst="rect">
            <a:avLst/>
          </a:prstGeom>
        </p:spPr>
        <p:txBody>
          <a:bodyPr vert="horz" lIns="93966" tIns="46984" rIns="93966" bIns="469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4" y="8899329"/>
            <a:ext cx="3066733" cy="470097"/>
          </a:xfrm>
          <a:prstGeom prst="rect">
            <a:avLst/>
          </a:prstGeom>
        </p:spPr>
        <p:txBody>
          <a:bodyPr vert="horz" lIns="93966" tIns="46984" rIns="93966" bIns="46984" rtlCol="0" anchor="b"/>
          <a:lstStyle>
            <a:lvl1pPr algn="r">
              <a:defRPr sz="1200"/>
            </a:lvl1pPr>
          </a:lstStyle>
          <a:p>
            <a:fld id="{7E6C7B08-8BDE-4451-9D11-C77B2DA76D00}" type="slidenum">
              <a:rPr lang="en-US" smtClean="0"/>
              <a:t>‹#›</a:t>
            </a:fld>
            <a:endParaRPr lang="en-US" dirty="0"/>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66" tIns="46984" rIns="93966" bIns="46984" rtlCol="0"/>
          <a:lstStyle>
            <a:lvl1pPr algn="l">
              <a:defRPr sz="1200"/>
            </a:lvl1pPr>
          </a:lstStyle>
          <a:p>
            <a:endParaRPr lang="en-US" dirty="0"/>
          </a:p>
        </p:txBody>
      </p:sp>
      <p:sp>
        <p:nvSpPr>
          <p:cNvPr id="3" name="Date Placeholder 2"/>
          <p:cNvSpPr>
            <a:spLocks noGrp="1"/>
          </p:cNvSpPr>
          <p:nvPr>
            <p:ph type="dt" idx="1"/>
          </p:nvPr>
        </p:nvSpPr>
        <p:spPr>
          <a:xfrm>
            <a:off x="4008704" y="0"/>
            <a:ext cx="3066733" cy="470098"/>
          </a:xfrm>
          <a:prstGeom prst="rect">
            <a:avLst/>
          </a:prstGeom>
        </p:spPr>
        <p:txBody>
          <a:bodyPr vert="horz" lIns="93966" tIns="46984" rIns="93966" bIns="46984" rtlCol="0"/>
          <a:lstStyle>
            <a:lvl1pPr algn="r">
              <a:defRPr sz="1200"/>
            </a:lvl1pPr>
          </a:lstStyle>
          <a:p>
            <a:fld id="{3D769475-0ED0-4595-830F-EE608116557B}" type="datetimeFigureOut">
              <a:rPr lang="en-US" smtClean="0"/>
              <a:t>4/9/2024</a:t>
            </a:fld>
            <a:endParaRPr lang="en-US" dirty="0"/>
          </a:p>
        </p:txBody>
      </p:sp>
      <p:sp>
        <p:nvSpPr>
          <p:cNvPr id="4" name="Slide Image Placeholder 3"/>
          <p:cNvSpPr>
            <a:spLocks noGrp="1" noRot="1" noChangeAspect="1"/>
          </p:cNvSpPr>
          <p:nvPr>
            <p:ph type="sldImg" idx="2"/>
          </p:nvPr>
        </p:nvSpPr>
        <p:spPr>
          <a:xfrm>
            <a:off x="730250" y="1171575"/>
            <a:ext cx="5616575" cy="3160713"/>
          </a:xfrm>
          <a:prstGeom prst="rect">
            <a:avLst/>
          </a:prstGeom>
          <a:noFill/>
          <a:ln w="12700">
            <a:solidFill>
              <a:prstClr val="black"/>
            </a:solidFill>
          </a:ln>
        </p:spPr>
        <p:txBody>
          <a:bodyPr vert="horz" lIns="93966" tIns="46984" rIns="93966" bIns="46984" rtlCol="0" anchor="ctr"/>
          <a:lstStyle/>
          <a:p>
            <a:endParaRPr lang="en-US" dirty="0"/>
          </a:p>
        </p:txBody>
      </p:sp>
      <p:sp>
        <p:nvSpPr>
          <p:cNvPr id="5" name="Notes Placeholder 4"/>
          <p:cNvSpPr>
            <a:spLocks noGrp="1"/>
          </p:cNvSpPr>
          <p:nvPr>
            <p:ph type="body" sz="quarter" idx="3"/>
          </p:nvPr>
        </p:nvSpPr>
        <p:spPr>
          <a:xfrm>
            <a:off x="707708" y="4509036"/>
            <a:ext cx="5661660" cy="3689212"/>
          </a:xfrm>
          <a:prstGeom prst="rect">
            <a:avLst/>
          </a:prstGeom>
        </p:spPr>
        <p:txBody>
          <a:bodyPr vert="horz" lIns="93966" tIns="46984" rIns="93966" bIns="4698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9"/>
            <a:ext cx="3066733" cy="470097"/>
          </a:xfrm>
          <a:prstGeom prst="rect">
            <a:avLst/>
          </a:prstGeom>
        </p:spPr>
        <p:txBody>
          <a:bodyPr vert="horz" lIns="93966" tIns="46984" rIns="93966" bIns="469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4" y="8899329"/>
            <a:ext cx="3066733" cy="470097"/>
          </a:xfrm>
          <a:prstGeom prst="rect">
            <a:avLst/>
          </a:prstGeom>
        </p:spPr>
        <p:txBody>
          <a:bodyPr vert="horz" lIns="93966" tIns="46984" rIns="93966" bIns="46984" rtlCol="0" anchor="b"/>
          <a:lstStyle>
            <a:lvl1pPr algn="r">
              <a:defRPr sz="1200"/>
            </a:lvl1pPr>
          </a:lstStyle>
          <a:p>
            <a:fld id="{77B56494-DB45-4760-9127-263D98F001ED}"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56494-DB45-4760-9127-263D98F001ED}" type="slidenum">
              <a:rPr lang="en-US" smtClean="0"/>
              <a:t>2</a:t>
            </a:fld>
            <a:endParaRPr lang="en-US" dirty="0"/>
          </a:p>
        </p:txBody>
      </p:sp>
    </p:spTree>
    <p:extLst>
      <p:ext uri="{BB962C8B-B14F-4D97-AF65-F5344CB8AC3E}">
        <p14:creationId xmlns:p14="http://schemas.microsoft.com/office/powerpoint/2010/main" val="217098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Biggest </a:t>
            </a:r>
          </a:p>
        </p:txBody>
      </p:sp>
      <p:sp>
        <p:nvSpPr>
          <p:cNvPr id="4" name="Slide Number Placeholder 3"/>
          <p:cNvSpPr>
            <a:spLocks noGrp="1"/>
          </p:cNvSpPr>
          <p:nvPr>
            <p:ph type="sldNum" sz="quarter" idx="5"/>
          </p:nvPr>
        </p:nvSpPr>
        <p:spPr/>
        <p:txBody>
          <a:bodyPr/>
          <a:lstStyle/>
          <a:p>
            <a:fld id="{77B56494-DB45-4760-9127-263D98F001ED}" type="slidenum">
              <a:rPr lang="en-US" smtClean="0"/>
              <a:t>8</a:t>
            </a:fld>
            <a:endParaRPr lang="en-US" dirty="0"/>
          </a:p>
        </p:txBody>
      </p:sp>
    </p:spTree>
    <p:extLst>
      <p:ext uri="{BB962C8B-B14F-4D97-AF65-F5344CB8AC3E}">
        <p14:creationId xmlns:p14="http://schemas.microsoft.com/office/powerpoint/2010/main" val="151562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Transparency: Two way honest and consistent updates about needs and expectations</a:t>
            </a:r>
          </a:p>
          <a:p>
            <a:pPr marL="0" indent="0">
              <a:buNone/>
            </a:pPr>
            <a:endParaRPr lang="en-US" sz="1200" dirty="0"/>
          </a:p>
          <a:p>
            <a:pPr marL="0" indent="0">
              <a:buNone/>
            </a:pPr>
            <a:r>
              <a:rPr lang="en-US" sz="1200" dirty="0"/>
              <a:t>Comment on the consequences of improper stakeholder management</a:t>
            </a:r>
          </a:p>
          <a:p>
            <a:pPr marL="171450" indent="-171450">
              <a:buFont typeface="Arial" panose="020B0604020202020204" pitchFamily="34" charset="0"/>
              <a:buChar char="•"/>
            </a:pPr>
            <a:r>
              <a:rPr lang="en-US" sz="1200" dirty="0"/>
              <a:t>Loss of trust from stakeholders and sponsors</a:t>
            </a:r>
          </a:p>
          <a:p>
            <a:pPr marL="171450" indent="-171450">
              <a:buFont typeface="Arial" panose="020B0604020202020204" pitchFamily="34" charset="0"/>
              <a:buChar char="•"/>
            </a:pPr>
            <a:r>
              <a:rPr lang="en-US" sz="1200" dirty="0"/>
              <a:t>Possibility of shutting down a program</a:t>
            </a:r>
          </a:p>
          <a:p>
            <a:pPr marL="171450" indent="-171450">
              <a:buFont typeface="Arial" panose="020B0604020202020204" pitchFamily="34" charset="0"/>
              <a:buChar char="•"/>
            </a:pPr>
            <a:r>
              <a:rPr lang="en-US" sz="1200" dirty="0"/>
              <a:t>Wasted time and money</a:t>
            </a:r>
          </a:p>
          <a:p>
            <a:pPr marL="628650" lvl="1" indent="-171450">
              <a:buFont typeface="Arial" panose="020B0604020202020204" pitchFamily="34" charset="0"/>
              <a:buChar char="•"/>
            </a:pPr>
            <a:r>
              <a:rPr lang="en-US" sz="1200" dirty="0"/>
              <a:t>Stating you are ready for a test or license update to b processed but you are not, and it would then need to be done again</a:t>
            </a:r>
          </a:p>
          <a:p>
            <a:pPr marL="171450" indent="-171450">
              <a:buFont typeface="Arial" panose="020B0604020202020204" pitchFamily="34" charset="0"/>
              <a:buChar char="•"/>
            </a:pPr>
            <a:endParaRPr lang="en-US" sz="1200" dirty="0"/>
          </a:p>
          <a:p>
            <a:pPr marL="0" indent="0">
              <a:buNone/>
            </a:pPr>
            <a:endParaRPr lang="en-US" sz="1200" dirty="0"/>
          </a:p>
          <a:p>
            <a:pPr marL="0" indent="0">
              <a:buNone/>
            </a:pPr>
            <a:r>
              <a:rPr lang="en-US" sz="1200" dirty="0"/>
              <a:t>Examples of proper stakeholder management and communication</a:t>
            </a:r>
          </a:p>
          <a:p>
            <a:pPr marL="0" indent="0">
              <a:buNone/>
            </a:pPr>
            <a:r>
              <a:rPr lang="en-US" sz="1200" dirty="0"/>
              <a:t>Example 1: Communicating constant updates about steady progress to then schedule a vibrations test in a timely manner</a:t>
            </a:r>
          </a:p>
          <a:p>
            <a:pPr marL="0" indent="0">
              <a:buNone/>
            </a:pPr>
            <a:r>
              <a:rPr lang="en-US" sz="1200" dirty="0"/>
              <a:t>Example 1:</a:t>
            </a:r>
          </a:p>
          <a:p>
            <a:pPr marL="0" indent="0">
              <a:buNone/>
            </a:pPr>
            <a:r>
              <a:rPr lang="en-US" sz="1200" dirty="0"/>
              <a:t>Lack of programmers </a:t>
            </a:r>
            <a:r>
              <a:rPr lang="en-US" sz="1200" dirty="0">
                <a:sym typeface="Wingdings" panose="05000000000000000000" pitchFamily="2" charset="2"/>
              </a:rPr>
              <a:t>Reach out to URI/CoE  Advertise for more members</a:t>
            </a:r>
          </a:p>
          <a:p>
            <a:pPr marL="0" indent="0">
              <a:buNone/>
            </a:pPr>
            <a:r>
              <a:rPr lang="en-US" sz="1200" dirty="0">
                <a:sym typeface="Wingdings" panose="05000000000000000000" pitchFamily="2" charset="2"/>
              </a:rPr>
              <a:t>Example 2:</a:t>
            </a:r>
          </a:p>
          <a:p>
            <a:pPr marL="0" indent="0">
              <a:buNone/>
            </a:pPr>
            <a:r>
              <a:rPr lang="en-US" sz="1200" dirty="0"/>
              <a:t>Updating nanoracks about RF cable material scenario </a:t>
            </a:r>
            <a:r>
              <a:rPr lang="en-US" sz="1200" dirty="0">
                <a:sym typeface="Wingdings" panose="05000000000000000000" pitchFamily="2" charset="2"/>
              </a:rPr>
              <a:t>they recommend material</a:t>
            </a:r>
          </a:p>
          <a:p>
            <a:pPr marL="0" inden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77B56494-DB45-4760-9127-263D98F001ED}" type="slidenum">
              <a:rPr lang="en-US" smtClean="0"/>
              <a:t>12</a:t>
            </a:fld>
            <a:endParaRPr lang="en-US" dirty="0"/>
          </a:p>
        </p:txBody>
      </p:sp>
    </p:spTree>
    <p:extLst>
      <p:ext uri="{BB962C8B-B14F-4D97-AF65-F5344CB8AC3E}">
        <p14:creationId xmlns:p14="http://schemas.microsoft.com/office/powerpoint/2010/main" val="3179678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56494-DB45-4760-9127-263D98F001ED}" type="slidenum">
              <a:rPr lang="en-US" smtClean="0"/>
              <a:t>13</a:t>
            </a:fld>
            <a:endParaRPr lang="en-US" dirty="0"/>
          </a:p>
        </p:txBody>
      </p:sp>
    </p:spTree>
    <p:extLst>
      <p:ext uri="{BB962C8B-B14F-4D97-AF65-F5344CB8AC3E}">
        <p14:creationId xmlns:p14="http://schemas.microsoft.com/office/powerpoint/2010/main" val="218264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Outcomes form EagleSat: </a:t>
            </a:r>
            <a:r>
              <a:rPr lang="en-US" u="none" dirty="0"/>
              <a:t> After implementing these practices in the EagleSat-2 organization, team was able to efficiently meet deadlines as opposed to the previous performance without such practices acting as a support and guide for our engineers to accomplish their jobs</a:t>
            </a:r>
          </a:p>
          <a:p>
            <a:endParaRPr lang="en-US" u="none" dirty="0"/>
          </a:p>
          <a:p>
            <a:r>
              <a:rPr lang="en-US" b="0" u="none" dirty="0"/>
              <a:t>Before: slipped 6 months in 5 month period, After, Pulled 11 days before originally projected Vibe test delivery </a:t>
            </a:r>
          </a:p>
        </p:txBody>
      </p:sp>
      <p:sp>
        <p:nvSpPr>
          <p:cNvPr id="4" name="Slide Number Placeholder 3"/>
          <p:cNvSpPr>
            <a:spLocks noGrp="1"/>
          </p:cNvSpPr>
          <p:nvPr>
            <p:ph type="sldNum" sz="quarter" idx="5"/>
          </p:nvPr>
        </p:nvSpPr>
        <p:spPr/>
        <p:txBody>
          <a:bodyPr/>
          <a:lstStyle/>
          <a:p>
            <a:fld id="{77B56494-DB45-4760-9127-263D98F001ED}" type="slidenum">
              <a:rPr lang="en-US" smtClean="0"/>
              <a:t>17</a:t>
            </a:fld>
            <a:endParaRPr lang="en-US" dirty="0"/>
          </a:p>
        </p:txBody>
      </p:sp>
    </p:spTree>
    <p:extLst>
      <p:ext uri="{BB962C8B-B14F-4D97-AF65-F5344CB8AC3E}">
        <p14:creationId xmlns:p14="http://schemas.microsoft.com/office/powerpoint/2010/main" val="2576136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Summary :</a:t>
            </a:r>
            <a:r>
              <a:rPr lang="en-US" dirty="0"/>
              <a:t> Implementing project management practices and methodologies is a </a:t>
            </a:r>
            <a:r>
              <a:rPr lang="en-US" u="sng" dirty="0"/>
              <a:t>powerful tool</a:t>
            </a:r>
            <a:r>
              <a:rPr lang="en-US" dirty="0"/>
              <a:t> for controlling the flow of your project and handling communications and expectations with your stakeholders. This is increasingly important ant as the scale of you project becomes complex and expensive as aerospace-oriented projects naturally are.</a:t>
            </a:r>
          </a:p>
          <a:p>
            <a:endParaRPr lang="en-US" dirty="0"/>
          </a:p>
        </p:txBody>
      </p:sp>
      <p:sp>
        <p:nvSpPr>
          <p:cNvPr id="4" name="Slide Number Placeholder 3"/>
          <p:cNvSpPr>
            <a:spLocks noGrp="1"/>
          </p:cNvSpPr>
          <p:nvPr>
            <p:ph type="sldNum" sz="quarter" idx="5"/>
          </p:nvPr>
        </p:nvSpPr>
        <p:spPr/>
        <p:txBody>
          <a:bodyPr/>
          <a:lstStyle/>
          <a:p>
            <a:fld id="{77B56494-DB45-4760-9127-263D98F001ED}" type="slidenum">
              <a:rPr lang="en-US" smtClean="0"/>
              <a:t>18</a:t>
            </a:fld>
            <a:endParaRPr lang="en-US" dirty="0"/>
          </a:p>
        </p:txBody>
      </p:sp>
    </p:spTree>
    <p:extLst>
      <p:ext uri="{BB962C8B-B14F-4D97-AF65-F5344CB8AC3E}">
        <p14:creationId xmlns:p14="http://schemas.microsoft.com/office/powerpoint/2010/main" val="3979048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Content Placeholder 2"/>
          <p:cNvSpPr>
            <a:spLocks noGrp="1"/>
          </p:cNvSpPr>
          <p:nvPr>
            <p:ph idx="1"/>
          </p:nvPr>
        </p:nvSpPr>
        <p:spPr>
          <a:xfrm>
            <a:off x="451692" y="1123722"/>
            <a:ext cx="11325339" cy="4908783"/>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2800">
                <a:latin typeface="+mn-lt"/>
                <a:cs typeface="Arial"/>
              </a:defRPr>
            </a:lvl1pPr>
            <a:lvl2pPr marL="685783"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a:cs typeface="Arial"/>
              </a:defRPr>
            </a:lvl2pPr>
            <a:lvl3pPr marL="914377" marR="0" indent="0" algn="l" defTabSz="914377" rtl="0" eaLnBrk="1" fontAlgn="auto" latinLnBrk="0" hangingPunct="1">
              <a:lnSpc>
                <a:spcPct val="90000"/>
              </a:lnSpc>
              <a:spcBef>
                <a:spcPts val="500"/>
              </a:spcBef>
              <a:spcAft>
                <a:spcPts val="0"/>
              </a:spcAft>
              <a:buClrTx/>
              <a:buSzTx/>
              <a:buFont typeface="Arial" panose="020B0604020202020204" pitchFamily="34" charset="0"/>
              <a:buNone/>
              <a:tabLst/>
              <a:defRPr sz="1800">
                <a:latin typeface="Arial"/>
                <a:cs typeface="Arial"/>
              </a:defRPr>
            </a:lvl3pPr>
            <a:lvl4pPr marL="1600160"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600">
                <a:latin typeface="Arial"/>
                <a:cs typeface="Arial"/>
              </a:defRPr>
            </a:lvl4pPr>
            <a:lvl5pPr marL="2057349"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800">
                <a:latin typeface="Arial"/>
                <a:cs typeface="Arial"/>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Edit Master text styles</a:t>
            </a:r>
          </a:p>
          <a:p>
            <a:pPr marL="228594"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Second level</a:t>
            </a:r>
          </a:p>
          <a:p>
            <a:pPr marL="228594" marR="0" lvl="2"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Third level</a:t>
            </a:r>
          </a:p>
          <a:p>
            <a:pPr marL="228594" marR="0" lvl="3"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Fourth level</a:t>
            </a:r>
          </a:p>
          <a:p>
            <a:pPr marL="228594" marR="0" lvl="4"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Fifth level</a:t>
            </a: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3" name="Title 2"/>
          <p:cNvSpPr>
            <a:spLocks noGrp="1"/>
          </p:cNvSpPr>
          <p:nvPr>
            <p:ph type="title"/>
          </p:nvPr>
        </p:nvSpPr>
        <p:spPr>
          <a:xfrm>
            <a:off x="451692" y="175655"/>
            <a:ext cx="11325338" cy="722269"/>
          </a:xfrm>
          <a:prstGeom prst="rect">
            <a:avLst/>
          </a:prstGeom>
        </p:spPr>
        <p:txBody>
          <a:bodyPr anchor="b"/>
          <a:lstStyle/>
          <a:p>
            <a:r>
              <a:rPr lang="en-US"/>
              <a:t>Click to edit Master title style</a:t>
            </a:r>
          </a:p>
        </p:txBody>
      </p:sp>
      <p:sp>
        <p:nvSpPr>
          <p:cNvPr id="5" name="Slide Number Placeholder 5"/>
          <p:cNvSpPr>
            <a:spLocks noGrp="1"/>
          </p:cNvSpPr>
          <p:nvPr>
            <p:ph type="sldNum" sz="quarter" idx="4"/>
          </p:nvPr>
        </p:nvSpPr>
        <p:spPr>
          <a:xfrm>
            <a:off x="9352005" y="6258303"/>
            <a:ext cx="2743200" cy="365125"/>
          </a:xfrm>
          <a:prstGeom prst="rect">
            <a:avLst/>
          </a:prstGeom>
        </p:spPr>
        <p:txBody>
          <a:bodyPr vert="horz" lIns="91440" tIns="45720" rIns="91440" bIns="45720" rtlCol="0" anchor="ctr"/>
          <a:lstStyle>
            <a:lvl1pPr algn="r">
              <a:defRPr sz="1200">
                <a:solidFill>
                  <a:schemeClr val="bg1"/>
                </a:solidFill>
              </a:defRPr>
            </a:lvl1pPr>
          </a:lstStyle>
          <a:p>
            <a:fld id="{FC570E26-FC15-4AA8-90CC-DE4D2ACF0111}" type="slidenum">
              <a:rPr lang="en-US" smtClean="0"/>
              <a:pPr/>
              <a:t>‹#›</a:t>
            </a:fld>
            <a:endParaRPr lang="en-US" dirty="0"/>
          </a:p>
        </p:txBody>
      </p:sp>
    </p:spTree>
    <p:extLst>
      <p:ext uri="{BB962C8B-B14F-4D97-AF65-F5344CB8AC3E}">
        <p14:creationId xmlns:p14="http://schemas.microsoft.com/office/powerpoint/2010/main" val="375859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Content Placeholder 2"/>
          <p:cNvSpPr>
            <a:spLocks noGrp="1"/>
          </p:cNvSpPr>
          <p:nvPr>
            <p:ph idx="1"/>
          </p:nvPr>
        </p:nvSpPr>
        <p:spPr>
          <a:xfrm>
            <a:off x="451691" y="1123722"/>
            <a:ext cx="5486400" cy="4908783"/>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2800">
                <a:latin typeface="+mn-lt"/>
                <a:cs typeface="Arial"/>
              </a:defRPr>
            </a:lvl1pPr>
            <a:lvl2pPr marL="685783"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a:cs typeface="Arial"/>
              </a:defRPr>
            </a:lvl2pPr>
            <a:lvl3pPr marL="914377" marR="0" indent="0" algn="l" defTabSz="914377" rtl="0" eaLnBrk="1" fontAlgn="auto" latinLnBrk="0" hangingPunct="1">
              <a:lnSpc>
                <a:spcPct val="90000"/>
              </a:lnSpc>
              <a:spcBef>
                <a:spcPts val="500"/>
              </a:spcBef>
              <a:spcAft>
                <a:spcPts val="0"/>
              </a:spcAft>
              <a:buClrTx/>
              <a:buSzTx/>
              <a:buFont typeface="Arial" panose="020B0604020202020204" pitchFamily="34" charset="0"/>
              <a:buNone/>
              <a:tabLst/>
              <a:defRPr sz="1800">
                <a:latin typeface="Arial"/>
                <a:cs typeface="Arial"/>
              </a:defRPr>
            </a:lvl3pPr>
            <a:lvl4pPr marL="1600160"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600">
                <a:latin typeface="Arial"/>
                <a:cs typeface="Arial"/>
              </a:defRPr>
            </a:lvl4pPr>
            <a:lvl5pPr marL="2057349"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800">
                <a:latin typeface="Arial"/>
                <a:cs typeface="Arial"/>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Edit Master text styles</a:t>
            </a:r>
          </a:p>
          <a:p>
            <a:pPr marL="228594"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Second level</a:t>
            </a:r>
          </a:p>
          <a:p>
            <a:pPr marL="228594" marR="0" lvl="2"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Third level</a:t>
            </a:r>
          </a:p>
          <a:p>
            <a:pPr marL="228594" marR="0" lvl="3"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Fourth level</a:t>
            </a:r>
          </a:p>
          <a:p>
            <a:pPr marL="228594" marR="0" lvl="4"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Fifth level</a:t>
            </a: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3" name="Title 2"/>
          <p:cNvSpPr>
            <a:spLocks noGrp="1"/>
          </p:cNvSpPr>
          <p:nvPr>
            <p:ph type="title"/>
          </p:nvPr>
        </p:nvSpPr>
        <p:spPr>
          <a:xfrm>
            <a:off x="451691" y="175655"/>
            <a:ext cx="11288619" cy="722269"/>
          </a:xfrm>
          <a:prstGeom prst="rect">
            <a:avLst/>
          </a:prstGeom>
        </p:spPr>
        <p:txBody>
          <a:bodyPr anchor="b"/>
          <a:lstStyle/>
          <a:p>
            <a:r>
              <a:rPr lang="en-US"/>
              <a:t>Click to edit Master title style</a:t>
            </a:r>
          </a:p>
        </p:txBody>
      </p:sp>
      <p:sp>
        <p:nvSpPr>
          <p:cNvPr id="5" name="Slide Number Placeholder 5"/>
          <p:cNvSpPr>
            <a:spLocks noGrp="1"/>
          </p:cNvSpPr>
          <p:nvPr>
            <p:ph type="sldNum" sz="quarter" idx="4"/>
          </p:nvPr>
        </p:nvSpPr>
        <p:spPr>
          <a:xfrm>
            <a:off x="9352005" y="6258303"/>
            <a:ext cx="2743200" cy="365125"/>
          </a:xfrm>
          <a:prstGeom prst="rect">
            <a:avLst/>
          </a:prstGeom>
        </p:spPr>
        <p:txBody>
          <a:bodyPr vert="horz" lIns="91440" tIns="45720" rIns="91440" bIns="45720" rtlCol="0" anchor="ctr"/>
          <a:lstStyle>
            <a:lvl1pPr algn="r">
              <a:defRPr sz="1200">
                <a:solidFill>
                  <a:schemeClr val="bg1"/>
                </a:solidFill>
              </a:defRPr>
            </a:lvl1pPr>
          </a:lstStyle>
          <a:p>
            <a:fld id="{FC570E26-FC15-4AA8-90CC-DE4D2ACF0111}" type="slidenum">
              <a:rPr lang="en-US" smtClean="0"/>
              <a:pPr/>
              <a:t>‹#›</a:t>
            </a:fld>
            <a:endParaRPr lang="en-US" dirty="0"/>
          </a:p>
        </p:txBody>
      </p:sp>
      <p:sp>
        <p:nvSpPr>
          <p:cNvPr id="2" name="Content Placeholder 2">
            <a:extLst>
              <a:ext uri="{FF2B5EF4-FFF2-40B4-BE49-F238E27FC236}">
                <a16:creationId xmlns:a16="http://schemas.microsoft.com/office/drawing/2014/main" id="{95C1F2E1-8B4D-2971-6F7D-4A37AC8C38E1}"/>
              </a:ext>
            </a:extLst>
          </p:cNvPr>
          <p:cNvSpPr>
            <a:spLocks noGrp="1"/>
          </p:cNvSpPr>
          <p:nvPr>
            <p:ph idx="10"/>
          </p:nvPr>
        </p:nvSpPr>
        <p:spPr>
          <a:xfrm>
            <a:off x="6253911" y="1141851"/>
            <a:ext cx="5486400" cy="4908783"/>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2800">
                <a:latin typeface="+mn-lt"/>
                <a:cs typeface="Arial"/>
              </a:defRPr>
            </a:lvl1pPr>
            <a:lvl2pPr marL="685783"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a:cs typeface="Arial"/>
              </a:defRPr>
            </a:lvl2pPr>
            <a:lvl3pPr marL="914377" marR="0" indent="0" algn="l" defTabSz="914377" rtl="0" eaLnBrk="1" fontAlgn="auto" latinLnBrk="0" hangingPunct="1">
              <a:lnSpc>
                <a:spcPct val="90000"/>
              </a:lnSpc>
              <a:spcBef>
                <a:spcPts val="500"/>
              </a:spcBef>
              <a:spcAft>
                <a:spcPts val="0"/>
              </a:spcAft>
              <a:buClrTx/>
              <a:buSzTx/>
              <a:buFont typeface="Arial" panose="020B0604020202020204" pitchFamily="34" charset="0"/>
              <a:buNone/>
              <a:tabLst/>
              <a:defRPr sz="1800">
                <a:latin typeface="Arial"/>
                <a:cs typeface="Arial"/>
              </a:defRPr>
            </a:lvl3pPr>
            <a:lvl4pPr marL="1600160"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600">
                <a:latin typeface="Arial"/>
                <a:cs typeface="Arial"/>
              </a:defRPr>
            </a:lvl4pPr>
            <a:lvl5pPr marL="2057349"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800">
                <a:latin typeface="Arial"/>
                <a:cs typeface="Arial"/>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Edit Master text styles</a:t>
            </a:r>
          </a:p>
          <a:p>
            <a:pPr marL="228594"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Second level</a:t>
            </a:r>
          </a:p>
          <a:p>
            <a:pPr marL="228594" marR="0" lvl="2"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Third level</a:t>
            </a:r>
          </a:p>
          <a:p>
            <a:pPr marL="228594" marR="0" lvl="3"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Fourth level</a:t>
            </a:r>
          </a:p>
          <a:p>
            <a:pPr marL="228594" marR="0" lvl="4"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Fifth level</a:t>
            </a: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885683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Area">
    <p:spTree>
      <p:nvGrpSpPr>
        <p:cNvPr id="1" name=""/>
        <p:cNvGrpSpPr/>
        <p:nvPr/>
      </p:nvGrpSpPr>
      <p:grpSpPr>
        <a:xfrm>
          <a:off x="0" y="0"/>
          <a:ext cx="0" cy="0"/>
          <a:chOff x="0" y="0"/>
          <a:chExt cx="0" cy="0"/>
        </a:xfrm>
      </p:grpSpPr>
      <p:sp>
        <p:nvSpPr>
          <p:cNvPr id="8" name="Content Placeholder 2"/>
          <p:cNvSpPr>
            <a:spLocks noGrp="1"/>
          </p:cNvSpPr>
          <p:nvPr>
            <p:ph idx="1"/>
          </p:nvPr>
        </p:nvSpPr>
        <p:spPr>
          <a:xfrm>
            <a:off x="451691" y="1967198"/>
            <a:ext cx="5486400" cy="4065307"/>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2800">
                <a:latin typeface="+mn-lt"/>
                <a:cs typeface="Arial"/>
              </a:defRPr>
            </a:lvl1pPr>
            <a:lvl2pPr marL="685783"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a:cs typeface="Arial"/>
              </a:defRPr>
            </a:lvl2pPr>
            <a:lvl3pPr marL="914377" marR="0" indent="0" algn="l" defTabSz="914377" rtl="0" eaLnBrk="1" fontAlgn="auto" latinLnBrk="0" hangingPunct="1">
              <a:lnSpc>
                <a:spcPct val="90000"/>
              </a:lnSpc>
              <a:spcBef>
                <a:spcPts val="500"/>
              </a:spcBef>
              <a:spcAft>
                <a:spcPts val="0"/>
              </a:spcAft>
              <a:buClrTx/>
              <a:buSzTx/>
              <a:buFont typeface="Arial" panose="020B0604020202020204" pitchFamily="34" charset="0"/>
              <a:buNone/>
              <a:tabLst/>
              <a:defRPr sz="1800">
                <a:latin typeface="Arial"/>
                <a:cs typeface="Arial"/>
              </a:defRPr>
            </a:lvl3pPr>
            <a:lvl4pPr marL="1600160"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600">
                <a:latin typeface="Arial"/>
                <a:cs typeface="Arial"/>
              </a:defRPr>
            </a:lvl4pPr>
            <a:lvl5pPr marL="2057349"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800">
                <a:latin typeface="Arial"/>
                <a:cs typeface="Arial"/>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Edit Master text styles</a:t>
            </a:r>
          </a:p>
          <a:p>
            <a:pPr marL="228594"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Second level</a:t>
            </a:r>
          </a:p>
          <a:p>
            <a:pPr marL="228594" marR="0" lvl="2"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Third level</a:t>
            </a:r>
          </a:p>
          <a:p>
            <a:pPr marL="228594" marR="0" lvl="3"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Fourth level</a:t>
            </a:r>
          </a:p>
          <a:p>
            <a:pPr marL="228594" marR="0" lvl="4"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Fifth level</a:t>
            </a: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3" name="Title 2"/>
          <p:cNvSpPr>
            <a:spLocks noGrp="1"/>
          </p:cNvSpPr>
          <p:nvPr>
            <p:ph type="title"/>
          </p:nvPr>
        </p:nvSpPr>
        <p:spPr>
          <a:xfrm>
            <a:off x="451691" y="175655"/>
            <a:ext cx="11288619" cy="722269"/>
          </a:xfrm>
          <a:prstGeom prst="rect">
            <a:avLst/>
          </a:prstGeom>
        </p:spPr>
        <p:txBody>
          <a:bodyPr anchor="b"/>
          <a:lstStyle/>
          <a:p>
            <a:r>
              <a:rPr lang="en-US"/>
              <a:t>Click to edit Master title style</a:t>
            </a:r>
          </a:p>
        </p:txBody>
      </p:sp>
      <p:sp>
        <p:nvSpPr>
          <p:cNvPr id="5" name="Slide Number Placeholder 5"/>
          <p:cNvSpPr>
            <a:spLocks noGrp="1"/>
          </p:cNvSpPr>
          <p:nvPr>
            <p:ph type="sldNum" sz="quarter" idx="4"/>
          </p:nvPr>
        </p:nvSpPr>
        <p:spPr>
          <a:xfrm>
            <a:off x="9352005" y="6258303"/>
            <a:ext cx="2743200" cy="365125"/>
          </a:xfrm>
          <a:prstGeom prst="rect">
            <a:avLst/>
          </a:prstGeom>
        </p:spPr>
        <p:txBody>
          <a:bodyPr vert="horz" lIns="91440" tIns="45720" rIns="91440" bIns="45720" rtlCol="0" anchor="ctr"/>
          <a:lstStyle>
            <a:lvl1pPr algn="r">
              <a:defRPr sz="1200">
                <a:solidFill>
                  <a:schemeClr val="bg1"/>
                </a:solidFill>
              </a:defRPr>
            </a:lvl1pPr>
          </a:lstStyle>
          <a:p>
            <a:fld id="{FC570E26-FC15-4AA8-90CC-DE4D2ACF0111}" type="slidenum">
              <a:rPr lang="en-US" smtClean="0"/>
              <a:pPr/>
              <a:t>‹#›</a:t>
            </a:fld>
            <a:endParaRPr lang="en-US" dirty="0"/>
          </a:p>
        </p:txBody>
      </p:sp>
      <p:sp>
        <p:nvSpPr>
          <p:cNvPr id="2" name="Content Placeholder 2">
            <a:extLst>
              <a:ext uri="{FF2B5EF4-FFF2-40B4-BE49-F238E27FC236}">
                <a16:creationId xmlns:a16="http://schemas.microsoft.com/office/drawing/2014/main" id="{95C1F2E1-8B4D-2971-6F7D-4A37AC8C38E1}"/>
              </a:ext>
            </a:extLst>
          </p:cNvPr>
          <p:cNvSpPr>
            <a:spLocks noGrp="1"/>
          </p:cNvSpPr>
          <p:nvPr>
            <p:ph idx="10" hasCustomPrompt="1"/>
          </p:nvPr>
        </p:nvSpPr>
        <p:spPr>
          <a:xfrm>
            <a:off x="6253911" y="1967198"/>
            <a:ext cx="5486400" cy="4083436"/>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2800">
                <a:latin typeface="+mn-lt"/>
                <a:cs typeface="Arial"/>
              </a:defRPr>
            </a:lvl1pPr>
            <a:lvl2pPr marL="685783"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a:cs typeface="Arial"/>
              </a:defRPr>
            </a:lvl2pPr>
            <a:lvl3pPr marL="914377" marR="0" indent="0" algn="l" defTabSz="914377" rtl="0" eaLnBrk="1" fontAlgn="auto" latinLnBrk="0" hangingPunct="1">
              <a:lnSpc>
                <a:spcPct val="90000"/>
              </a:lnSpc>
              <a:spcBef>
                <a:spcPts val="500"/>
              </a:spcBef>
              <a:spcAft>
                <a:spcPts val="0"/>
              </a:spcAft>
              <a:buClrTx/>
              <a:buSzTx/>
              <a:buFont typeface="Arial" panose="020B0604020202020204" pitchFamily="34" charset="0"/>
              <a:buNone/>
              <a:tabLst/>
              <a:defRPr sz="1800">
                <a:latin typeface="Arial"/>
                <a:cs typeface="Arial"/>
              </a:defRPr>
            </a:lvl3pPr>
            <a:lvl4pPr marL="1600160"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600">
                <a:latin typeface="Arial"/>
                <a:cs typeface="Arial"/>
              </a:defRPr>
            </a:lvl4pPr>
            <a:lvl5pPr marL="2057349"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800">
                <a:latin typeface="Arial"/>
                <a:cs typeface="Arial"/>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Edit Master text styles</a:t>
            </a:r>
          </a:p>
          <a:p>
            <a:pPr marL="228594"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Second level</a:t>
            </a:r>
          </a:p>
          <a:p>
            <a:pPr marL="228594" marR="0" lvl="2"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Third level</a:t>
            </a:r>
          </a:p>
          <a:p>
            <a:pPr marL="228594" marR="0" lvl="3"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Fourth level</a:t>
            </a:r>
          </a:p>
          <a:p>
            <a:pPr marL="228594" marR="0" lvl="4"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Fifth level</a:t>
            </a: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 name="Content Placeholder 2">
            <a:extLst>
              <a:ext uri="{FF2B5EF4-FFF2-40B4-BE49-F238E27FC236}">
                <a16:creationId xmlns:a16="http://schemas.microsoft.com/office/drawing/2014/main" id="{C09A85A2-078D-5A90-F080-9FA8875C181F}"/>
              </a:ext>
            </a:extLst>
          </p:cNvPr>
          <p:cNvSpPr>
            <a:spLocks noGrp="1"/>
          </p:cNvSpPr>
          <p:nvPr>
            <p:ph idx="11" hasCustomPrompt="1"/>
          </p:nvPr>
        </p:nvSpPr>
        <p:spPr>
          <a:xfrm>
            <a:off x="451689" y="1066801"/>
            <a:ext cx="11288622" cy="73152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mn-lt"/>
                <a:cs typeface="Arial"/>
              </a:defRPr>
            </a:lvl1pPr>
            <a:lvl2pPr marL="685783"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a:cs typeface="Arial"/>
              </a:defRPr>
            </a:lvl2pPr>
            <a:lvl3pPr marL="914377" marR="0" indent="0" algn="l" defTabSz="914377" rtl="0" eaLnBrk="1" fontAlgn="auto" latinLnBrk="0" hangingPunct="1">
              <a:lnSpc>
                <a:spcPct val="90000"/>
              </a:lnSpc>
              <a:spcBef>
                <a:spcPts val="500"/>
              </a:spcBef>
              <a:spcAft>
                <a:spcPts val="0"/>
              </a:spcAft>
              <a:buClrTx/>
              <a:buSzTx/>
              <a:buFont typeface="Arial" panose="020B0604020202020204" pitchFamily="34" charset="0"/>
              <a:buNone/>
              <a:tabLst/>
              <a:defRPr sz="1800">
                <a:latin typeface="Arial"/>
                <a:cs typeface="Arial"/>
              </a:defRPr>
            </a:lvl3pPr>
            <a:lvl4pPr marL="1600160"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600">
                <a:latin typeface="Arial"/>
                <a:cs typeface="Arial"/>
              </a:defRPr>
            </a:lvl4pPr>
            <a:lvl5pPr marL="2057349"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800">
                <a:latin typeface="Arial"/>
                <a:cs typeface="Arial"/>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Edit Master text styles</a:t>
            </a: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4112939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Area Verticle">
    <p:spTree>
      <p:nvGrpSpPr>
        <p:cNvPr id="1" name=""/>
        <p:cNvGrpSpPr/>
        <p:nvPr/>
      </p:nvGrpSpPr>
      <p:grpSpPr>
        <a:xfrm>
          <a:off x="0" y="0"/>
          <a:ext cx="0" cy="0"/>
          <a:chOff x="0" y="0"/>
          <a:chExt cx="0" cy="0"/>
        </a:xfrm>
      </p:grpSpPr>
      <p:sp>
        <p:nvSpPr>
          <p:cNvPr id="8" name="Content Placeholder 2"/>
          <p:cNvSpPr>
            <a:spLocks noGrp="1"/>
          </p:cNvSpPr>
          <p:nvPr>
            <p:ph idx="1"/>
          </p:nvPr>
        </p:nvSpPr>
        <p:spPr>
          <a:xfrm>
            <a:off x="451691" y="1967198"/>
            <a:ext cx="11288620" cy="4065307"/>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2800">
                <a:latin typeface="+mn-lt"/>
                <a:cs typeface="Arial"/>
              </a:defRPr>
            </a:lvl1pPr>
            <a:lvl2pPr marL="685783"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a:cs typeface="Arial"/>
              </a:defRPr>
            </a:lvl2pPr>
            <a:lvl3pPr marL="914377" marR="0" indent="0" algn="l" defTabSz="914377" rtl="0" eaLnBrk="1" fontAlgn="auto" latinLnBrk="0" hangingPunct="1">
              <a:lnSpc>
                <a:spcPct val="90000"/>
              </a:lnSpc>
              <a:spcBef>
                <a:spcPts val="500"/>
              </a:spcBef>
              <a:spcAft>
                <a:spcPts val="0"/>
              </a:spcAft>
              <a:buClrTx/>
              <a:buSzTx/>
              <a:buFont typeface="Arial" panose="020B0604020202020204" pitchFamily="34" charset="0"/>
              <a:buNone/>
              <a:tabLst/>
              <a:defRPr sz="1800">
                <a:latin typeface="Arial"/>
                <a:cs typeface="Arial"/>
              </a:defRPr>
            </a:lvl3pPr>
            <a:lvl4pPr marL="1600160"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600">
                <a:latin typeface="Arial"/>
                <a:cs typeface="Arial"/>
              </a:defRPr>
            </a:lvl4pPr>
            <a:lvl5pPr marL="2057349"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800">
                <a:latin typeface="Arial"/>
                <a:cs typeface="Arial"/>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Edit Master text styles</a:t>
            </a:r>
          </a:p>
          <a:p>
            <a:pPr marL="228594"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Second level</a:t>
            </a:r>
          </a:p>
          <a:p>
            <a:pPr marL="228594" marR="0" lvl="2"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Third level</a:t>
            </a:r>
          </a:p>
          <a:p>
            <a:pPr marL="228594" marR="0" lvl="3"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Fourth level</a:t>
            </a:r>
          </a:p>
          <a:p>
            <a:pPr marL="228594" marR="0" lvl="4"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Fifth level</a:t>
            </a: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3" name="Title 2"/>
          <p:cNvSpPr>
            <a:spLocks noGrp="1"/>
          </p:cNvSpPr>
          <p:nvPr>
            <p:ph type="title"/>
          </p:nvPr>
        </p:nvSpPr>
        <p:spPr>
          <a:xfrm>
            <a:off x="451691" y="175655"/>
            <a:ext cx="11288619" cy="722269"/>
          </a:xfrm>
          <a:prstGeom prst="rect">
            <a:avLst/>
          </a:prstGeom>
        </p:spPr>
        <p:txBody>
          <a:bodyPr anchor="b"/>
          <a:lstStyle/>
          <a:p>
            <a:r>
              <a:rPr lang="en-US"/>
              <a:t>Click to edit Master title style</a:t>
            </a:r>
          </a:p>
        </p:txBody>
      </p:sp>
      <p:sp>
        <p:nvSpPr>
          <p:cNvPr id="5" name="Slide Number Placeholder 5"/>
          <p:cNvSpPr>
            <a:spLocks noGrp="1"/>
          </p:cNvSpPr>
          <p:nvPr>
            <p:ph type="sldNum" sz="quarter" idx="4"/>
          </p:nvPr>
        </p:nvSpPr>
        <p:spPr>
          <a:xfrm>
            <a:off x="9352005" y="6258303"/>
            <a:ext cx="2743200" cy="365125"/>
          </a:xfrm>
          <a:prstGeom prst="rect">
            <a:avLst/>
          </a:prstGeom>
        </p:spPr>
        <p:txBody>
          <a:bodyPr vert="horz" lIns="91440" tIns="45720" rIns="91440" bIns="45720" rtlCol="0" anchor="ctr"/>
          <a:lstStyle>
            <a:lvl1pPr algn="r">
              <a:defRPr sz="1200">
                <a:solidFill>
                  <a:schemeClr val="bg1"/>
                </a:solidFill>
              </a:defRPr>
            </a:lvl1pPr>
          </a:lstStyle>
          <a:p>
            <a:fld id="{FC570E26-FC15-4AA8-90CC-DE4D2ACF0111}" type="slidenum">
              <a:rPr lang="en-US" smtClean="0"/>
              <a:pPr/>
              <a:t>‹#›</a:t>
            </a:fld>
            <a:endParaRPr lang="en-US" dirty="0"/>
          </a:p>
        </p:txBody>
      </p:sp>
      <p:sp>
        <p:nvSpPr>
          <p:cNvPr id="4" name="Content Placeholder 2">
            <a:extLst>
              <a:ext uri="{FF2B5EF4-FFF2-40B4-BE49-F238E27FC236}">
                <a16:creationId xmlns:a16="http://schemas.microsoft.com/office/drawing/2014/main" id="{C09A85A2-078D-5A90-F080-9FA8875C181F}"/>
              </a:ext>
            </a:extLst>
          </p:cNvPr>
          <p:cNvSpPr>
            <a:spLocks noGrp="1"/>
          </p:cNvSpPr>
          <p:nvPr>
            <p:ph idx="11" hasCustomPrompt="1"/>
          </p:nvPr>
        </p:nvSpPr>
        <p:spPr>
          <a:xfrm>
            <a:off x="451689" y="1066801"/>
            <a:ext cx="11288622" cy="73152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mn-lt"/>
                <a:cs typeface="Arial"/>
              </a:defRPr>
            </a:lvl1pPr>
            <a:lvl2pPr marL="685783"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a:cs typeface="Arial"/>
              </a:defRPr>
            </a:lvl2pPr>
            <a:lvl3pPr marL="914377" marR="0" indent="0" algn="l" defTabSz="914377" rtl="0" eaLnBrk="1" fontAlgn="auto" latinLnBrk="0" hangingPunct="1">
              <a:lnSpc>
                <a:spcPct val="90000"/>
              </a:lnSpc>
              <a:spcBef>
                <a:spcPts val="500"/>
              </a:spcBef>
              <a:spcAft>
                <a:spcPts val="0"/>
              </a:spcAft>
              <a:buClrTx/>
              <a:buSzTx/>
              <a:buFont typeface="Arial" panose="020B0604020202020204" pitchFamily="34" charset="0"/>
              <a:buNone/>
              <a:tabLst/>
              <a:defRPr sz="1800">
                <a:latin typeface="Arial"/>
                <a:cs typeface="Arial"/>
              </a:defRPr>
            </a:lvl3pPr>
            <a:lvl4pPr marL="1600160"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600">
                <a:latin typeface="Arial"/>
                <a:cs typeface="Arial"/>
              </a:defRPr>
            </a:lvl4pPr>
            <a:lvl5pPr marL="2057349"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800">
                <a:latin typeface="Arial"/>
                <a:cs typeface="Arial"/>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Edit Master text styles</a:t>
            </a: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470308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p:nvSpPr>
        <p:spPr>
          <a:xfrm>
            <a:off x="0" y="694063"/>
            <a:ext cx="12192000" cy="572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5"/>
          <p:cNvSpPr>
            <a:spLocks noGrp="1"/>
          </p:cNvSpPr>
          <p:nvPr>
            <p:ph type="sldNum" sz="quarter" idx="4"/>
          </p:nvPr>
        </p:nvSpPr>
        <p:spPr>
          <a:xfrm>
            <a:off x="9352005" y="6258303"/>
            <a:ext cx="2743200" cy="365125"/>
          </a:xfrm>
          <a:prstGeom prst="rect">
            <a:avLst/>
          </a:prstGeom>
        </p:spPr>
        <p:txBody>
          <a:bodyPr vert="horz" lIns="91440" tIns="45720" rIns="91440" bIns="45720" rtlCol="0" anchor="ctr"/>
          <a:lstStyle>
            <a:lvl1pPr algn="r">
              <a:defRPr sz="1200">
                <a:solidFill>
                  <a:schemeClr val="bg1"/>
                </a:solidFill>
              </a:defRPr>
            </a:lvl1pPr>
          </a:lstStyle>
          <a:p>
            <a:fld id="{FC570E26-FC15-4AA8-90CC-DE4D2ACF0111}" type="slidenum">
              <a:rPr lang="en-US" smtClean="0"/>
              <a:pPr/>
              <a:t>‹#›</a:t>
            </a:fld>
            <a:endParaRPr lang="en-US" dirty="0"/>
          </a:p>
        </p:txBody>
      </p:sp>
    </p:spTree>
    <p:extLst>
      <p:ext uri="{BB962C8B-B14F-4D97-AF65-F5344CB8AC3E}">
        <p14:creationId xmlns:p14="http://schemas.microsoft.com/office/powerpoint/2010/main" val="2532422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352005" y="6258303"/>
            <a:ext cx="2743200" cy="365125"/>
          </a:xfrm>
          <a:prstGeom prst="rect">
            <a:avLst/>
          </a:prstGeom>
        </p:spPr>
        <p:txBody>
          <a:bodyPr vert="horz" lIns="91440" tIns="45720" rIns="91440" bIns="45720" rtlCol="0" anchor="ctr"/>
          <a:lstStyle>
            <a:lvl1pPr algn="r">
              <a:defRPr sz="1200">
                <a:solidFill>
                  <a:schemeClr val="bg1"/>
                </a:solidFill>
              </a:defRPr>
            </a:lvl1pPr>
          </a:lstStyle>
          <a:p>
            <a:fld id="{FC570E26-FC15-4AA8-90CC-DE4D2ACF0111}" type="slidenum">
              <a:rPr lang="en-US" smtClean="0"/>
              <a:pPr/>
              <a:t>‹#›</a:t>
            </a:fld>
            <a:endParaRPr lang="en-US" dirty="0"/>
          </a:p>
        </p:txBody>
      </p:sp>
    </p:spTree>
    <p:extLst>
      <p:ext uri="{BB962C8B-B14F-4D97-AF65-F5344CB8AC3E}">
        <p14:creationId xmlns:p14="http://schemas.microsoft.com/office/powerpoint/2010/main" val="1013410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6129655"/>
            <a:ext cx="12192000" cy="547661"/>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userDrawn="1"/>
        </p:nvCxnSpPr>
        <p:spPr>
          <a:xfrm>
            <a:off x="4" y="927373"/>
            <a:ext cx="11457129" cy="0"/>
          </a:xfrm>
          <a:prstGeom prst="line">
            <a:avLst/>
          </a:prstGeom>
          <a:ln cap="flat">
            <a:solidFill>
              <a:schemeClr val="tx1">
                <a:lumMod val="65000"/>
                <a:lumOff val="35000"/>
              </a:schemeClr>
            </a:solidFill>
            <a:tailEnd type="diamond"/>
          </a:ln>
          <a:effectLst/>
        </p:spPr>
        <p:style>
          <a:lnRef idx="2">
            <a:schemeClr val="dk1"/>
          </a:lnRef>
          <a:fillRef idx="0">
            <a:schemeClr val="dk1"/>
          </a:fillRef>
          <a:effectRef idx="1">
            <a:schemeClr val="dk1"/>
          </a:effectRef>
          <a:fontRef idx="minor">
            <a:schemeClr val="tx1"/>
          </a:fontRef>
        </p:style>
      </p:cxnSp>
      <p:pic>
        <p:nvPicPr>
          <p:cNvPr id="8" name="Picture 7"/>
          <p:cNvPicPr>
            <a:picLocks noChangeAspect="1"/>
          </p:cNvPicPr>
          <p:nvPr userDrawn="1"/>
        </p:nvPicPr>
        <p:blipFill>
          <a:blip r:embed="rId8"/>
          <a:stretch>
            <a:fillRect/>
          </a:stretch>
        </p:blipFill>
        <p:spPr>
          <a:xfrm>
            <a:off x="11457133" y="754653"/>
            <a:ext cx="358913" cy="284480"/>
          </a:xfrm>
          <a:prstGeom prst="rect">
            <a:avLst/>
          </a:prstGeom>
        </p:spPr>
      </p:pic>
      <p:pic>
        <p:nvPicPr>
          <p:cNvPr id="11" name="Picture 2" descr="https://word-edit.officeapps.live.com/we/ResReader.ashx?v=00000000-0000-0000-0000-000000000014&amp;n=E2o10.img&amp;rndm=189ed0a3-ebc7-4ca1-9f7e-633e5e845010&amp;WOPIsrc=https%3A%2F%2Fmyerauedu%2Esharepoint%2Ecom%2Fteams%2FPR%5FCollege%5Fof%5FEngineering%2FPC%5FEAGLESAT%2F%5Fvti%5Fbin%2Fwopi%2Eashx%2Ffiles%2F4a666d65ee3c462fa1e578f6d7df2cd8&amp;access_token=eyJ0eXAiOiJKV1QiLCJhbGciOiJSUzI1NiIsIng1dCI6ImpOX1RsZ1otUUk0UHZpc2pTVnpKMW9ySnRnOCJ9%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2EOLu9dq9FNl7H%5Fhq1dz4fW5OXezhZQ5ZOn%2DMfdhraTypzFSFsQSo5koxYvQIwZFYcyf5o00UoTlJPn1JAyRewfANjxxiW9C4HS8GwGQej0Yu315cjXKADw1WQzJjThQIvakrYJCqwAlqHJuMawBZowGqV0abl8s%2DFAxor8is4UuUlPVjLqhIQosbK5uKCGzaARi%2D9vz%5FhffUkcqiB%2DQSfWOdW8Em%2DbcjTRneToIlCa87s1TI457Ap3MlJPdU1KW5SDCwjQwJ%5F59re1WqGzITPkLXaiioTRPGLWA1c09GWVgyGSS99EOQPWcmbsC71elwe6ug4RVl9Bg%5FyYG5wUw4YHg&amp;access_token_ttl=1491142237110&amp;usid=1e9e59f1-e349-49d6-968e-529823aa5c03&amp;build=16.0.8028.7775&amp;waccluster=US1"/>
          <p:cNvPicPr>
            <a:picLocks noChangeAspect="1" noChangeArrowheads="1"/>
          </p:cNvPicPr>
          <p:nvPr/>
        </p:nvPicPr>
        <p:blipFill rotWithShape="1">
          <a:blip r:embed="rId9" cstate="hqprint">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val="0"/>
              </a:ext>
            </a:extLst>
          </a:blip>
          <a:srcRect b="10762"/>
          <a:stretch/>
        </p:blipFill>
        <p:spPr bwMode="auto">
          <a:xfrm>
            <a:off x="62108" y="6150057"/>
            <a:ext cx="631252" cy="49430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6675120"/>
            <a:ext cx="12192000" cy="182880"/>
          </a:xfrm>
          <a:prstGeom prst="rect">
            <a:avLst/>
          </a:prstGeom>
          <a:solidFill>
            <a:schemeClr val="accent1">
              <a:lumMod val="7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sz="1800" dirty="0"/>
          </a:p>
        </p:txBody>
      </p:sp>
      <p:sp>
        <p:nvSpPr>
          <p:cNvPr id="10" name="Slide Number Placeholder 5"/>
          <p:cNvSpPr>
            <a:spLocks noGrp="1"/>
          </p:cNvSpPr>
          <p:nvPr>
            <p:ph type="sldNum" sz="quarter" idx="4"/>
          </p:nvPr>
        </p:nvSpPr>
        <p:spPr>
          <a:xfrm>
            <a:off x="9352005" y="6258303"/>
            <a:ext cx="2743200" cy="365125"/>
          </a:xfrm>
          <a:prstGeom prst="rect">
            <a:avLst/>
          </a:prstGeom>
        </p:spPr>
        <p:txBody>
          <a:bodyPr vert="horz" lIns="91440" tIns="45720" rIns="91440" bIns="45720" rtlCol="0" anchor="ctr"/>
          <a:lstStyle>
            <a:lvl1pPr algn="r">
              <a:defRPr sz="1200">
                <a:solidFill>
                  <a:schemeClr val="bg1"/>
                </a:solidFill>
              </a:defRPr>
            </a:lvl1pPr>
          </a:lstStyle>
          <a:p>
            <a:fld id="{FC570E26-FC15-4AA8-90CC-DE4D2ACF0111}" type="slidenum">
              <a:rPr lang="en-US" smtClean="0"/>
              <a:pPr/>
              <a:t>‹#›</a:t>
            </a:fld>
            <a:endParaRPr lang="en-US" dirty="0"/>
          </a:p>
        </p:txBody>
      </p:sp>
    </p:spTree>
    <p:extLst>
      <p:ext uri="{BB962C8B-B14F-4D97-AF65-F5344CB8AC3E}">
        <p14:creationId xmlns:p14="http://schemas.microsoft.com/office/powerpoint/2010/main" val="581891651"/>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2" r:id="rId5"/>
    <p:sldLayoutId id="2147483663" r:id="rId6"/>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markdownguide.org/tools/slack/" TargetMode="External"/><Relationship Id="rId13"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hyperlink" Target="https://fruttidiboscoblog.wordpress.com/tag/blog/page/3/"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cleitonbueno.com/git-meu-primeiro-commit/" TargetMode="External"/><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hyperlink" Target="https://lthub.ubc.ca/guides/microsoft-teams-instructor-guide/" TargetMode="External"/><Relationship Id="rId4" Type="http://schemas.openxmlformats.org/officeDocument/2006/relationships/hyperlink" Target="https://it.wikipedia.org/wiki/Applicazione_web" TargetMode="External"/><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F3AF-29F1-4A05-90D3-C5441FF42AD1}"/>
              </a:ext>
            </a:extLst>
          </p:cNvPr>
          <p:cNvSpPr txBox="1">
            <a:spLocks/>
          </p:cNvSpPr>
          <p:nvPr/>
        </p:nvSpPr>
        <p:spPr>
          <a:xfrm>
            <a:off x="545837" y="1481849"/>
            <a:ext cx="10363200" cy="1362075"/>
          </a:xfrm>
          <a:prstGeom prst="rect">
            <a:avLst/>
          </a:prstGeom>
        </p:spPr>
        <p:txBody>
          <a:bodyPr lIns="91440" tIns="45720" rIns="91440" bIns="45720" anchor="t"/>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mn-lt"/>
              </a:rPr>
              <a:t>EagleSat-2</a:t>
            </a:r>
          </a:p>
        </p:txBody>
      </p:sp>
      <p:sp>
        <p:nvSpPr>
          <p:cNvPr id="3" name="Text Placeholder 2">
            <a:extLst>
              <a:ext uri="{FF2B5EF4-FFF2-40B4-BE49-F238E27FC236}">
                <a16:creationId xmlns:a16="http://schemas.microsoft.com/office/drawing/2014/main" id="{AD40B6A9-4B9A-4568-B1E8-E18BA23F7352}"/>
              </a:ext>
            </a:extLst>
          </p:cNvPr>
          <p:cNvSpPr txBox="1">
            <a:spLocks/>
          </p:cNvSpPr>
          <p:nvPr/>
        </p:nvSpPr>
        <p:spPr>
          <a:xfrm>
            <a:off x="555606" y="2121851"/>
            <a:ext cx="6834195" cy="3927231"/>
          </a:xfrm>
          <a:prstGeom prst="rect">
            <a:avLst/>
          </a:prstGeom>
        </p:spPr>
        <p:txBody>
          <a:bodyPr lIns="91440" tIns="45720" rIns="91440" bIns="45720" anchor="t"/>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Project Management Practices for </a:t>
            </a:r>
          </a:p>
          <a:p>
            <a:pPr marL="0" indent="0">
              <a:buNone/>
            </a:pPr>
            <a:r>
              <a:rPr lang="en-US" dirty="0"/>
              <a:t>Large Undergraduate Space Projects</a:t>
            </a:r>
          </a:p>
          <a:p>
            <a:pPr marL="0" indent="0">
              <a:lnSpc>
                <a:spcPct val="100000"/>
              </a:lnSpc>
              <a:spcBef>
                <a:spcPts val="0"/>
              </a:spcBef>
              <a:buNone/>
            </a:pPr>
            <a:endParaRPr lang="en-US" sz="1200" b="1" dirty="0"/>
          </a:p>
          <a:p>
            <a:pPr marL="0" indent="0">
              <a:lnSpc>
                <a:spcPct val="100000"/>
              </a:lnSpc>
              <a:spcBef>
                <a:spcPts val="0"/>
              </a:spcBef>
              <a:buNone/>
            </a:pPr>
            <a:r>
              <a:rPr lang="en-US" sz="1800" b="1" dirty="0"/>
              <a:t>Calvin Henggeler</a:t>
            </a:r>
            <a:endParaRPr lang="en-US" sz="1800" dirty="0"/>
          </a:p>
          <a:p>
            <a:pPr marL="0" indent="0">
              <a:lnSpc>
                <a:spcPct val="100000"/>
              </a:lnSpc>
              <a:spcBef>
                <a:spcPts val="0"/>
              </a:spcBef>
              <a:buNone/>
            </a:pPr>
            <a:r>
              <a:rPr lang="en-US" sz="1400" dirty="0"/>
              <a:t>B.S. Computer Engineering, May.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entury Gothic"/>
              </a:rPr>
              <a:t>EagleSat-2, Project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Century Gothic"/>
                <a:ea typeface="+mn-ea"/>
                <a:cs typeface="+mn-cs"/>
              </a:rPr>
              <a:t>Certified Associate in Project Management (CAPM)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a:ea typeface="+mn-ea"/>
                <a:cs typeface="+mn-cs"/>
              </a:rPr>
              <a:t>Logan Ruddick</a:t>
            </a: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a:ea typeface="+mn-ea"/>
                <a:cs typeface="+mn-cs"/>
              </a:rPr>
              <a:t>B.S. Aerospace Engineering, Astronautics, Dec. 2024</a:t>
            </a:r>
          </a:p>
          <a:p>
            <a:pPr marL="0" indent="0">
              <a:lnSpc>
                <a:spcPct val="100000"/>
              </a:lnSpc>
              <a:spcBef>
                <a:spcPts val="0"/>
              </a:spcBef>
              <a:buNone/>
            </a:pPr>
            <a:r>
              <a:rPr lang="en-US" sz="1200" dirty="0"/>
              <a:t>EagleSat-2, Bus Systems and Integration Team Lead</a:t>
            </a:r>
          </a:p>
          <a:p>
            <a:pPr marL="0" indent="0">
              <a:lnSpc>
                <a:spcPct val="100000"/>
              </a:lnSpc>
              <a:spcBef>
                <a:spcPts val="0"/>
              </a:spcBef>
              <a:buNone/>
            </a:pPr>
            <a:endParaRPr lang="en-US" sz="1200" b="1" dirty="0"/>
          </a:p>
          <a:p>
            <a:pPr marL="0" indent="0">
              <a:lnSpc>
                <a:spcPct val="100000"/>
              </a:lnSpc>
              <a:spcBef>
                <a:spcPts val="0"/>
              </a:spcBef>
              <a:buNone/>
            </a:pPr>
            <a:r>
              <a:rPr lang="en-US" sz="1800" b="1" dirty="0"/>
              <a:t>Advisor: Dr. Ahmed Sulyman</a:t>
            </a:r>
          </a:p>
          <a:p>
            <a:pPr marL="0" indent="0">
              <a:lnSpc>
                <a:spcPct val="100000"/>
              </a:lnSpc>
              <a:spcBef>
                <a:spcPts val="0"/>
              </a:spcBef>
              <a:buNone/>
            </a:pPr>
            <a:r>
              <a:rPr lang="en-US" sz="1400" dirty="0"/>
              <a:t>Professor of Electrical Engineering</a:t>
            </a:r>
            <a:endParaRPr lang="en-US" sz="1800" b="1" dirty="0"/>
          </a:p>
          <a:p>
            <a:pPr marL="0" indent="0">
              <a:lnSpc>
                <a:spcPct val="100000"/>
              </a:lnSpc>
              <a:spcBef>
                <a:spcPts val="0"/>
              </a:spcBef>
              <a:buNone/>
            </a:pPr>
            <a:r>
              <a:rPr lang="en-US" sz="1400" dirty="0"/>
              <a:t>College of Engineering, Department of Computer, Electrical, and Software Engineering</a:t>
            </a:r>
          </a:p>
        </p:txBody>
      </p:sp>
      <p:sp>
        <p:nvSpPr>
          <p:cNvPr id="4" name="Slide Number Placeholder 3"/>
          <p:cNvSpPr>
            <a:spLocks noGrp="1"/>
          </p:cNvSpPr>
          <p:nvPr>
            <p:ph type="sldNum" sz="quarter" idx="4"/>
          </p:nvPr>
        </p:nvSpPr>
        <p:spPr/>
        <p:txBody>
          <a:bodyPr/>
          <a:lstStyle/>
          <a:p>
            <a:fld id="{FC570E26-FC15-4AA8-90CC-DE4D2ACF0111}" type="slidenum">
              <a:rPr lang="en-US" smtClean="0"/>
              <a:pPr/>
              <a:t>1</a:t>
            </a:fld>
            <a:endParaRPr lang="en-US" dirty="0"/>
          </a:p>
        </p:txBody>
      </p:sp>
      <p:pic>
        <p:nvPicPr>
          <p:cNvPr id="5" name="Picture 5" descr="Logo&#10;&#10;Description automatically generated">
            <a:extLst>
              <a:ext uri="{FF2B5EF4-FFF2-40B4-BE49-F238E27FC236}">
                <a16:creationId xmlns:a16="http://schemas.microsoft.com/office/drawing/2014/main" id="{938F89BC-5276-CA7A-F4A1-EBE9312BE2FA}"/>
              </a:ext>
            </a:extLst>
          </p:cNvPr>
          <p:cNvPicPr>
            <a:picLocks noChangeAspect="1"/>
          </p:cNvPicPr>
          <p:nvPr/>
        </p:nvPicPr>
        <p:blipFill rotWithShape="1">
          <a:blip r:embed="rId2"/>
          <a:srcRect l="-263" t="-427" r="6034" b="-261"/>
          <a:stretch/>
        </p:blipFill>
        <p:spPr>
          <a:xfrm>
            <a:off x="415651" y="221804"/>
            <a:ext cx="1098891" cy="1174228"/>
          </a:xfrm>
          <a:prstGeom prst="rect">
            <a:avLst/>
          </a:prstGeom>
          <a:ln>
            <a:noFill/>
          </a:ln>
          <a:effectLst>
            <a:softEdge rad="12700"/>
          </a:effectLst>
        </p:spPr>
      </p:pic>
      <p:pic>
        <p:nvPicPr>
          <p:cNvPr id="6" name="Picture 6">
            <a:extLst>
              <a:ext uri="{FF2B5EF4-FFF2-40B4-BE49-F238E27FC236}">
                <a16:creationId xmlns:a16="http://schemas.microsoft.com/office/drawing/2014/main" id="{C45DADD9-102A-7160-AA76-63E96AFD474B}"/>
              </a:ext>
            </a:extLst>
          </p:cNvPr>
          <p:cNvPicPr>
            <a:picLocks noChangeAspect="1"/>
          </p:cNvPicPr>
          <p:nvPr/>
        </p:nvPicPr>
        <p:blipFill>
          <a:blip r:embed="rId3"/>
          <a:stretch>
            <a:fillRect/>
          </a:stretch>
        </p:blipFill>
        <p:spPr>
          <a:xfrm>
            <a:off x="1437513" y="219850"/>
            <a:ext cx="1180124" cy="1180124"/>
          </a:xfrm>
          <a:prstGeom prst="rect">
            <a:avLst/>
          </a:prstGeom>
        </p:spPr>
      </p:pic>
      <p:pic>
        <p:nvPicPr>
          <p:cNvPr id="7" name="Picture 7" descr="Logo&#10;&#10;Description automatically generated">
            <a:extLst>
              <a:ext uri="{FF2B5EF4-FFF2-40B4-BE49-F238E27FC236}">
                <a16:creationId xmlns:a16="http://schemas.microsoft.com/office/drawing/2014/main" id="{8E53B1BD-FD0F-EE7D-CD6B-0F4AAFFC0FBB}"/>
              </a:ext>
            </a:extLst>
          </p:cNvPr>
          <p:cNvPicPr>
            <a:picLocks noChangeAspect="1"/>
          </p:cNvPicPr>
          <p:nvPr/>
        </p:nvPicPr>
        <p:blipFill>
          <a:blip r:embed="rId4"/>
          <a:stretch>
            <a:fillRect/>
          </a:stretch>
        </p:blipFill>
        <p:spPr>
          <a:xfrm>
            <a:off x="2751718" y="224979"/>
            <a:ext cx="1160097" cy="1169866"/>
          </a:xfrm>
          <a:prstGeom prst="rect">
            <a:avLst/>
          </a:prstGeom>
        </p:spPr>
      </p:pic>
      <p:pic>
        <p:nvPicPr>
          <p:cNvPr id="8" name="Picture 8" descr="Logo, icon&#10;&#10;Description automatically generated">
            <a:extLst>
              <a:ext uri="{FF2B5EF4-FFF2-40B4-BE49-F238E27FC236}">
                <a16:creationId xmlns:a16="http://schemas.microsoft.com/office/drawing/2014/main" id="{319A0C24-5D4A-9B66-4184-4BE05F349F71}"/>
              </a:ext>
            </a:extLst>
          </p:cNvPr>
          <p:cNvPicPr>
            <a:picLocks noChangeAspect="1"/>
          </p:cNvPicPr>
          <p:nvPr/>
        </p:nvPicPr>
        <p:blipFill>
          <a:blip r:embed="rId5"/>
          <a:stretch>
            <a:fillRect/>
          </a:stretch>
        </p:blipFill>
        <p:spPr>
          <a:xfrm>
            <a:off x="3391358" y="221804"/>
            <a:ext cx="2430585" cy="1185985"/>
          </a:xfrm>
          <a:prstGeom prst="rect">
            <a:avLst/>
          </a:prstGeom>
        </p:spPr>
      </p:pic>
      <p:pic>
        <p:nvPicPr>
          <p:cNvPr id="9" name="Picture 9">
            <a:extLst>
              <a:ext uri="{FF2B5EF4-FFF2-40B4-BE49-F238E27FC236}">
                <a16:creationId xmlns:a16="http://schemas.microsoft.com/office/drawing/2014/main" id="{0585AFC1-6943-94FC-5FAA-58F324B5A39B}"/>
              </a:ext>
            </a:extLst>
          </p:cNvPr>
          <p:cNvPicPr>
            <a:picLocks noChangeAspect="1"/>
          </p:cNvPicPr>
          <p:nvPr/>
        </p:nvPicPr>
        <p:blipFill>
          <a:blip r:embed="rId6"/>
          <a:stretch>
            <a:fillRect/>
          </a:stretch>
        </p:blipFill>
        <p:spPr>
          <a:xfrm>
            <a:off x="7635631" y="722922"/>
            <a:ext cx="4247662" cy="3927231"/>
          </a:xfrm>
          <a:prstGeom prst="rect">
            <a:avLst/>
          </a:prstGeom>
        </p:spPr>
      </p:pic>
      <p:sp>
        <p:nvSpPr>
          <p:cNvPr id="11" name="TextBox 10">
            <a:extLst>
              <a:ext uri="{FF2B5EF4-FFF2-40B4-BE49-F238E27FC236}">
                <a16:creationId xmlns:a16="http://schemas.microsoft.com/office/drawing/2014/main" id="{ED63F6C2-8420-DDCA-DC13-976DF746957C}"/>
              </a:ext>
            </a:extLst>
          </p:cNvPr>
          <p:cNvSpPr txBox="1"/>
          <p:nvPr/>
        </p:nvSpPr>
        <p:spPr>
          <a:xfrm>
            <a:off x="7581575" y="4650153"/>
            <a:ext cx="4355773" cy="276999"/>
          </a:xfrm>
          <a:prstGeom prst="rect">
            <a:avLst/>
          </a:prstGeom>
          <a:noFill/>
        </p:spPr>
        <p:txBody>
          <a:bodyPr wrap="square" lIns="91440" tIns="45720" rIns="91440" bIns="45720" rtlCol="0" anchor="t">
            <a:spAutoFit/>
          </a:bodyPr>
          <a:lstStyle/>
          <a:p>
            <a:r>
              <a:rPr lang="en-US" sz="1200" i="1" dirty="0"/>
              <a:t>EagleSat-2 3D-Model Rendering</a:t>
            </a:r>
          </a:p>
        </p:txBody>
      </p:sp>
    </p:spTree>
    <p:extLst>
      <p:ext uri="{BB962C8B-B14F-4D97-AF65-F5344CB8AC3E}">
        <p14:creationId xmlns:p14="http://schemas.microsoft.com/office/powerpoint/2010/main" val="3848043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897A4-93C1-D6DB-F54E-71909935B2C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1EE303-D63F-8449-3C2A-FFDA1F130894}"/>
              </a:ext>
            </a:extLst>
          </p:cNvPr>
          <p:cNvSpPr>
            <a:spLocks noGrp="1"/>
          </p:cNvSpPr>
          <p:nvPr>
            <p:ph idx="1"/>
          </p:nvPr>
        </p:nvSpPr>
        <p:spPr>
          <a:xfrm>
            <a:off x="451690" y="1123722"/>
            <a:ext cx="4572000" cy="4908783"/>
          </a:xfrm>
        </p:spPr>
        <p:txBody>
          <a:bodyPr/>
          <a:lstStyle/>
          <a:p>
            <a:r>
              <a:rPr lang="en-US" dirty="0"/>
              <a:t>Risk Register</a:t>
            </a:r>
          </a:p>
          <a:p>
            <a:r>
              <a:rPr lang="en-US" dirty="0"/>
              <a:t>Risk tracking personnel</a:t>
            </a:r>
          </a:p>
          <a:p>
            <a:r>
              <a:rPr lang="en-US" dirty="0"/>
              <a:t>Cost, time, scope risks</a:t>
            </a:r>
          </a:p>
        </p:txBody>
      </p:sp>
      <p:sp>
        <p:nvSpPr>
          <p:cNvPr id="3" name="Title 2">
            <a:extLst>
              <a:ext uri="{FF2B5EF4-FFF2-40B4-BE49-F238E27FC236}">
                <a16:creationId xmlns:a16="http://schemas.microsoft.com/office/drawing/2014/main" id="{3EDF5B08-238F-9DCA-C05B-8CA24CD3A934}"/>
              </a:ext>
            </a:extLst>
          </p:cNvPr>
          <p:cNvSpPr>
            <a:spLocks noGrp="1"/>
          </p:cNvSpPr>
          <p:nvPr>
            <p:ph type="title"/>
          </p:nvPr>
        </p:nvSpPr>
        <p:spPr/>
        <p:txBody>
          <a:bodyPr/>
          <a:lstStyle/>
          <a:p>
            <a:r>
              <a:rPr lang="en-US" dirty="0"/>
              <a:t>Risk Management</a:t>
            </a:r>
          </a:p>
        </p:txBody>
      </p:sp>
      <p:sp>
        <p:nvSpPr>
          <p:cNvPr id="4" name="Slide Number Placeholder 3">
            <a:extLst>
              <a:ext uri="{FF2B5EF4-FFF2-40B4-BE49-F238E27FC236}">
                <a16:creationId xmlns:a16="http://schemas.microsoft.com/office/drawing/2014/main" id="{F1F98F27-4B56-3978-4672-E45FF59FE09E}"/>
              </a:ext>
            </a:extLst>
          </p:cNvPr>
          <p:cNvSpPr>
            <a:spLocks noGrp="1"/>
          </p:cNvSpPr>
          <p:nvPr>
            <p:ph type="sldNum" sz="quarter" idx="4"/>
          </p:nvPr>
        </p:nvSpPr>
        <p:spPr/>
        <p:txBody>
          <a:bodyPr/>
          <a:lstStyle/>
          <a:p>
            <a:fld id="{FC570E26-FC15-4AA8-90CC-DE4D2ACF0111}" type="slidenum">
              <a:rPr lang="en-US" smtClean="0"/>
              <a:pPr/>
              <a:t>10</a:t>
            </a:fld>
            <a:endParaRPr lang="en-US" dirty="0"/>
          </a:p>
        </p:txBody>
      </p:sp>
      <p:pic>
        <p:nvPicPr>
          <p:cNvPr id="8" name="Content Placeholder 7">
            <a:extLst>
              <a:ext uri="{FF2B5EF4-FFF2-40B4-BE49-F238E27FC236}">
                <a16:creationId xmlns:a16="http://schemas.microsoft.com/office/drawing/2014/main" id="{7D328D02-03D8-C5B1-A70E-EC7810E07A44}"/>
              </a:ext>
            </a:extLst>
          </p:cNvPr>
          <p:cNvPicPr>
            <a:picLocks noGrp="1" noChangeAspect="1"/>
          </p:cNvPicPr>
          <p:nvPr>
            <p:ph idx="10"/>
          </p:nvPr>
        </p:nvPicPr>
        <p:blipFill>
          <a:blip r:embed="rId2"/>
          <a:stretch>
            <a:fillRect/>
          </a:stretch>
        </p:blipFill>
        <p:spPr>
          <a:xfrm>
            <a:off x="5339509" y="1123722"/>
            <a:ext cx="6400800" cy="4259224"/>
          </a:xfrm>
          <a:prstGeom prst="rect">
            <a:avLst/>
          </a:prstGeom>
        </p:spPr>
      </p:pic>
      <p:sp>
        <p:nvSpPr>
          <p:cNvPr id="9" name="TextBox 8">
            <a:extLst>
              <a:ext uri="{FF2B5EF4-FFF2-40B4-BE49-F238E27FC236}">
                <a16:creationId xmlns:a16="http://schemas.microsoft.com/office/drawing/2014/main" id="{EB970AFB-2277-9770-5838-EFE094DB9F37}"/>
              </a:ext>
            </a:extLst>
          </p:cNvPr>
          <p:cNvSpPr txBox="1"/>
          <p:nvPr/>
        </p:nvSpPr>
        <p:spPr>
          <a:xfrm>
            <a:off x="5339510" y="5444393"/>
            <a:ext cx="6400800" cy="461665"/>
          </a:xfrm>
          <a:prstGeom prst="rect">
            <a:avLst/>
          </a:prstGeom>
          <a:noFill/>
        </p:spPr>
        <p:txBody>
          <a:bodyPr wrap="square">
            <a:spAutoFit/>
          </a:bodyPr>
          <a:lstStyle/>
          <a:p>
            <a:r>
              <a:rPr lang="en-US" sz="1200" dirty="0"/>
              <a:t>Risk Likelihood and Consequence Criteria: From </a:t>
            </a:r>
            <a:r>
              <a:rPr lang="en-US" sz="1200" i="1" dirty="0"/>
              <a:t>NASA’s S3001: Guidelines for Risk Management</a:t>
            </a:r>
          </a:p>
        </p:txBody>
      </p:sp>
    </p:spTree>
    <p:extLst>
      <p:ext uri="{BB962C8B-B14F-4D97-AF65-F5344CB8AC3E}">
        <p14:creationId xmlns:p14="http://schemas.microsoft.com/office/powerpoint/2010/main" val="308670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B48042-2BD0-F01F-AB70-1E545D4072CE}"/>
              </a:ext>
            </a:extLst>
          </p:cNvPr>
          <p:cNvSpPr>
            <a:spLocks noGrp="1"/>
          </p:cNvSpPr>
          <p:nvPr>
            <p:ph type="title"/>
          </p:nvPr>
        </p:nvSpPr>
        <p:spPr/>
        <p:txBody>
          <a:bodyPr/>
          <a:lstStyle/>
          <a:p>
            <a:r>
              <a:rPr lang="en-US" dirty="0"/>
              <a:t>Risk management - Risk Register</a:t>
            </a:r>
          </a:p>
        </p:txBody>
      </p:sp>
      <p:sp>
        <p:nvSpPr>
          <p:cNvPr id="4" name="Slide Number Placeholder 3">
            <a:extLst>
              <a:ext uri="{FF2B5EF4-FFF2-40B4-BE49-F238E27FC236}">
                <a16:creationId xmlns:a16="http://schemas.microsoft.com/office/drawing/2014/main" id="{9321C68C-3273-721B-7E01-54E210360750}"/>
              </a:ext>
            </a:extLst>
          </p:cNvPr>
          <p:cNvSpPr>
            <a:spLocks noGrp="1"/>
          </p:cNvSpPr>
          <p:nvPr>
            <p:ph type="sldNum" sz="quarter" idx="4"/>
          </p:nvPr>
        </p:nvSpPr>
        <p:spPr/>
        <p:txBody>
          <a:bodyPr/>
          <a:lstStyle/>
          <a:p>
            <a:fld id="{FC570E26-FC15-4AA8-90CC-DE4D2ACF0111}" type="slidenum">
              <a:rPr lang="en-US" smtClean="0"/>
              <a:pPr/>
              <a:t>11</a:t>
            </a:fld>
            <a:endParaRPr lang="en-US" dirty="0"/>
          </a:p>
        </p:txBody>
      </p:sp>
      <p:sp>
        <p:nvSpPr>
          <p:cNvPr id="8" name="TextBox 7">
            <a:extLst>
              <a:ext uri="{FF2B5EF4-FFF2-40B4-BE49-F238E27FC236}">
                <a16:creationId xmlns:a16="http://schemas.microsoft.com/office/drawing/2014/main" id="{772B313F-E72E-F08E-3B0A-8472AF6BFCD5}"/>
              </a:ext>
            </a:extLst>
          </p:cNvPr>
          <p:cNvSpPr txBox="1"/>
          <p:nvPr/>
        </p:nvSpPr>
        <p:spPr>
          <a:xfrm>
            <a:off x="5339509" y="5200376"/>
            <a:ext cx="6400799" cy="276999"/>
          </a:xfrm>
          <a:prstGeom prst="rect">
            <a:avLst/>
          </a:prstGeom>
          <a:noFill/>
        </p:spPr>
        <p:txBody>
          <a:bodyPr wrap="square" rtlCol="0">
            <a:spAutoFit/>
          </a:bodyPr>
          <a:lstStyle/>
          <a:p>
            <a:r>
              <a:rPr lang="en-US" sz="1200" i="1" dirty="0"/>
              <a:t>EagleSat-2 </a:t>
            </a:r>
            <a:r>
              <a:rPr lang="en-US" sz="1200" dirty="0"/>
              <a:t>Risk Register Excerpt</a:t>
            </a:r>
          </a:p>
        </p:txBody>
      </p:sp>
      <p:pic>
        <p:nvPicPr>
          <p:cNvPr id="10" name="Picture 9">
            <a:extLst>
              <a:ext uri="{FF2B5EF4-FFF2-40B4-BE49-F238E27FC236}">
                <a16:creationId xmlns:a16="http://schemas.microsoft.com/office/drawing/2014/main" id="{6171D258-29A9-9ACD-C7C5-85FFE09ED26C}"/>
              </a:ext>
            </a:extLst>
          </p:cNvPr>
          <p:cNvPicPr>
            <a:picLocks noChangeAspect="1"/>
          </p:cNvPicPr>
          <p:nvPr/>
        </p:nvPicPr>
        <p:blipFill>
          <a:blip r:embed="rId2"/>
          <a:stretch>
            <a:fillRect/>
          </a:stretch>
        </p:blipFill>
        <p:spPr>
          <a:xfrm>
            <a:off x="5339510" y="1123722"/>
            <a:ext cx="6400800" cy="4076654"/>
          </a:xfrm>
          <a:prstGeom prst="rect">
            <a:avLst/>
          </a:prstGeom>
        </p:spPr>
      </p:pic>
      <p:sp>
        <p:nvSpPr>
          <p:cNvPr id="12" name="Content Placeholder 1">
            <a:extLst>
              <a:ext uri="{FF2B5EF4-FFF2-40B4-BE49-F238E27FC236}">
                <a16:creationId xmlns:a16="http://schemas.microsoft.com/office/drawing/2014/main" id="{FE7A39D3-DD2B-4A1A-A624-DC6BF7787B82}"/>
              </a:ext>
            </a:extLst>
          </p:cNvPr>
          <p:cNvSpPr>
            <a:spLocks noGrp="1"/>
          </p:cNvSpPr>
          <p:nvPr>
            <p:ph idx="1"/>
          </p:nvPr>
        </p:nvSpPr>
        <p:spPr>
          <a:xfrm>
            <a:off x="510307" y="1123722"/>
            <a:ext cx="4572000" cy="4908783"/>
          </a:xfrm>
        </p:spPr>
        <p:txBody>
          <a:bodyPr/>
          <a:lstStyle/>
          <a:p>
            <a:r>
              <a:rPr lang="en-US" dirty="0"/>
              <a:t>Contingency and Mitigation plans</a:t>
            </a:r>
          </a:p>
          <a:p>
            <a:r>
              <a:rPr lang="en-US" dirty="0"/>
              <a:t>Triggers</a:t>
            </a:r>
          </a:p>
          <a:p>
            <a:r>
              <a:rPr lang="en-US" dirty="0"/>
              <a:t>Description</a:t>
            </a:r>
          </a:p>
        </p:txBody>
      </p:sp>
    </p:spTree>
    <p:extLst>
      <p:ext uri="{BB962C8B-B14F-4D97-AF65-F5344CB8AC3E}">
        <p14:creationId xmlns:p14="http://schemas.microsoft.com/office/powerpoint/2010/main" val="9514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8174D-AEFE-1E27-CC55-E95DA86956B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6BA34D-5B0B-657C-753D-0DBF748D7D81}"/>
              </a:ext>
            </a:extLst>
          </p:cNvPr>
          <p:cNvSpPr>
            <a:spLocks noGrp="1"/>
          </p:cNvSpPr>
          <p:nvPr>
            <p:ph idx="1"/>
          </p:nvPr>
        </p:nvSpPr>
        <p:spPr>
          <a:xfrm>
            <a:off x="451691" y="2172818"/>
            <a:ext cx="8229600" cy="3953613"/>
          </a:xfrm>
        </p:spPr>
        <p:txBody>
          <a:bodyPr/>
          <a:lstStyle/>
          <a:p>
            <a:r>
              <a:rPr lang="en-US" dirty="0"/>
              <a:t>Transparency</a:t>
            </a:r>
          </a:p>
          <a:p>
            <a:pPr lvl="1"/>
            <a:r>
              <a:rPr lang="en-US" dirty="0"/>
              <a:t>Two-way communications</a:t>
            </a:r>
          </a:p>
          <a:p>
            <a:r>
              <a:rPr lang="en-US" dirty="0"/>
              <a:t>Expressing Needs</a:t>
            </a:r>
          </a:p>
          <a:p>
            <a:pPr lvl="1"/>
            <a:r>
              <a:rPr lang="en-US" dirty="0"/>
              <a:t>Monetary or Human resources</a:t>
            </a:r>
          </a:p>
          <a:p>
            <a:r>
              <a:rPr lang="en-US" dirty="0"/>
              <a:t>Mitigating Expectations</a:t>
            </a:r>
          </a:p>
          <a:p>
            <a:pPr lvl="1"/>
            <a:r>
              <a:rPr lang="en-US" dirty="0"/>
              <a:t>Timeline, Budget, Quality</a:t>
            </a:r>
          </a:p>
          <a:p>
            <a:endParaRPr lang="en-US" dirty="0"/>
          </a:p>
          <a:p>
            <a:pPr marL="0" indent="0">
              <a:buNone/>
            </a:pPr>
            <a:endParaRPr lang="en-US" sz="2000" dirty="0"/>
          </a:p>
        </p:txBody>
      </p:sp>
      <p:sp>
        <p:nvSpPr>
          <p:cNvPr id="3" name="Title 2">
            <a:extLst>
              <a:ext uri="{FF2B5EF4-FFF2-40B4-BE49-F238E27FC236}">
                <a16:creationId xmlns:a16="http://schemas.microsoft.com/office/drawing/2014/main" id="{8F985003-587B-AA59-963D-123D13D9466E}"/>
              </a:ext>
            </a:extLst>
          </p:cNvPr>
          <p:cNvSpPr>
            <a:spLocks noGrp="1"/>
          </p:cNvSpPr>
          <p:nvPr>
            <p:ph type="title"/>
          </p:nvPr>
        </p:nvSpPr>
        <p:spPr/>
        <p:txBody>
          <a:bodyPr/>
          <a:lstStyle/>
          <a:p>
            <a:r>
              <a:rPr lang="en-US" dirty="0"/>
              <a:t>Stakeholder Management</a:t>
            </a:r>
          </a:p>
        </p:txBody>
      </p:sp>
      <p:sp>
        <p:nvSpPr>
          <p:cNvPr id="4" name="Slide Number Placeholder 3">
            <a:extLst>
              <a:ext uri="{FF2B5EF4-FFF2-40B4-BE49-F238E27FC236}">
                <a16:creationId xmlns:a16="http://schemas.microsoft.com/office/drawing/2014/main" id="{B2A97661-4E00-5274-B3B2-0432D91206EA}"/>
              </a:ext>
            </a:extLst>
          </p:cNvPr>
          <p:cNvSpPr>
            <a:spLocks noGrp="1"/>
          </p:cNvSpPr>
          <p:nvPr>
            <p:ph type="sldNum" sz="quarter" idx="4"/>
          </p:nvPr>
        </p:nvSpPr>
        <p:spPr/>
        <p:txBody>
          <a:bodyPr/>
          <a:lstStyle/>
          <a:p>
            <a:fld id="{FC570E26-FC15-4AA8-90CC-DE4D2ACF0111}" type="slidenum">
              <a:rPr lang="en-US" smtClean="0"/>
              <a:pPr/>
              <a:t>12</a:t>
            </a:fld>
            <a:endParaRPr lang="en-US" dirty="0"/>
          </a:p>
        </p:txBody>
      </p:sp>
      <p:pic>
        <p:nvPicPr>
          <p:cNvPr id="7" name="Content Placeholder 6" descr="A group of men holding a metal object&#10;&#10;Description automatically generated">
            <a:extLst>
              <a:ext uri="{FF2B5EF4-FFF2-40B4-BE49-F238E27FC236}">
                <a16:creationId xmlns:a16="http://schemas.microsoft.com/office/drawing/2014/main" id="{0B8DF82B-E9AC-D1AB-A7E3-D71EDB30D376}"/>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8997109" y="1798321"/>
            <a:ext cx="2743200" cy="3657601"/>
          </a:xfrm>
        </p:spPr>
      </p:pic>
      <p:sp>
        <p:nvSpPr>
          <p:cNvPr id="8" name="TextBox 7">
            <a:extLst>
              <a:ext uri="{FF2B5EF4-FFF2-40B4-BE49-F238E27FC236}">
                <a16:creationId xmlns:a16="http://schemas.microsoft.com/office/drawing/2014/main" id="{B8149CD6-E9D6-615A-0110-54D17FE22C24}"/>
              </a:ext>
            </a:extLst>
          </p:cNvPr>
          <p:cNvSpPr txBox="1"/>
          <p:nvPr/>
        </p:nvSpPr>
        <p:spPr>
          <a:xfrm>
            <a:off x="8997107" y="5460955"/>
            <a:ext cx="2743200" cy="461665"/>
          </a:xfrm>
          <a:prstGeom prst="rect">
            <a:avLst/>
          </a:prstGeom>
          <a:noFill/>
        </p:spPr>
        <p:txBody>
          <a:bodyPr wrap="square" rtlCol="0">
            <a:spAutoFit/>
          </a:bodyPr>
          <a:lstStyle/>
          <a:p>
            <a:r>
              <a:rPr lang="en-US" sz="1200" i="1" dirty="0"/>
              <a:t>EagleSat-2 </a:t>
            </a:r>
            <a:r>
              <a:rPr lang="en-US" sz="1200" dirty="0"/>
              <a:t>Project Manager with Stakeholders</a:t>
            </a:r>
          </a:p>
        </p:txBody>
      </p:sp>
      <p:sp>
        <p:nvSpPr>
          <p:cNvPr id="6" name="Content Placeholder 47">
            <a:extLst>
              <a:ext uri="{FF2B5EF4-FFF2-40B4-BE49-F238E27FC236}">
                <a16:creationId xmlns:a16="http://schemas.microsoft.com/office/drawing/2014/main" id="{37F65FAD-9ECA-78E8-0488-7EC70DA52F4F}"/>
              </a:ext>
            </a:extLst>
          </p:cNvPr>
          <p:cNvSpPr txBox="1">
            <a:spLocks/>
          </p:cNvSpPr>
          <p:nvPr/>
        </p:nvSpPr>
        <p:spPr>
          <a:xfrm>
            <a:off x="451689" y="1066801"/>
            <a:ext cx="11288622" cy="73152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u="sng" dirty="0"/>
              <a:t>Stakeholder</a:t>
            </a:r>
            <a:r>
              <a:rPr lang="en-US" i="1" dirty="0"/>
              <a:t> – Person, group, or organization that could impact or be impacted by the project.</a:t>
            </a:r>
          </a:p>
        </p:txBody>
      </p:sp>
    </p:spTree>
    <p:extLst>
      <p:ext uri="{BB962C8B-B14F-4D97-AF65-F5344CB8AC3E}">
        <p14:creationId xmlns:p14="http://schemas.microsoft.com/office/powerpoint/2010/main" val="978208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83EE5-A62C-C442-4E39-1F46E192F13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82C6CB-D913-D532-EFCF-FB0036567E84}"/>
              </a:ext>
            </a:extLst>
          </p:cNvPr>
          <p:cNvSpPr>
            <a:spLocks noGrp="1"/>
          </p:cNvSpPr>
          <p:nvPr>
            <p:ph idx="1"/>
          </p:nvPr>
        </p:nvSpPr>
        <p:spPr>
          <a:xfrm>
            <a:off x="451691" y="1967198"/>
            <a:ext cx="7315200" cy="4065307"/>
          </a:xfrm>
        </p:spPr>
        <p:txBody>
          <a:bodyPr/>
          <a:lstStyle/>
          <a:p>
            <a:r>
              <a:rPr lang="en-US" dirty="0"/>
              <a:t>Different communication methods for different purposes</a:t>
            </a:r>
          </a:p>
          <a:p>
            <a:r>
              <a:rPr lang="en-US" dirty="0"/>
              <a:t>Regular Communication</a:t>
            </a:r>
          </a:p>
          <a:p>
            <a:r>
              <a:rPr lang="en-US" dirty="0"/>
              <a:t>Teamwide Communication</a:t>
            </a:r>
          </a:p>
          <a:p>
            <a:r>
              <a:rPr lang="en-US" dirty="0"/>
              <a:t>Meetings</a:t>
            </a:r>
          </a:p>
          <a:p>
            <a:pPr marL="0" indent="0">
              <a:buNone/>
            </a:pPr>
            <a:endParaRPr lang="en-US" dirty="0"/>
          </a:p>
          <a:p>
            <a:endParaRPr lang="en-US" dirty="0"/>
          </a:p>
        </p:txBody>
      </p:sp>
      <p:sp>
        <p:nvSpPr>
          <p:cNvPr id="3" name="Title 2">
            <a:extLst>
              <a:ext uri="{FF2B5EF4-FFF2-40B4-BE49-F238E27FC236}">
                <a16:creationId xmlns:a16="http://schemas.microsoft.com/office/drawing/2014/main" id="{959DB96F-8B4A-046F-664C-247566D7E25F}"/>
              </a:ext>
            </a:extLst>
          </p:cNvPr>
          <p:cNvSpPr>
            <a:spLocks noGrp="1"/>
          </p:cNvSpPr>
          <p:nvPr>
            <p:ph type="title"/>
          </p:nvPr>
        </p:nvSpPr>
        <p:spPr/>
        <p:txBody>
          <a:bodyPr/>
          <a:lstStyle/>
          <a:p>
            <a:r>
              <a:rPr lang="en-US" dirty="0"/>
              <a:t>Communications Management</a:t>
            </a:r>
          </a:p>
        </p:txBody>
      </p:sp>
      <p:sp>
        <p:nvSpPr>
          <p:cNvPr id="4" name="Slide Number Placeholder 3">
            <a:extLst>
              <a:ext uri="{FF2B5EF4-FFF2-40B4-BE49-F238E27FC236}">
                <a16:creationId xmlns:a16="http://schemas.microsoft.com/office/drawing/2014/main" id="{25D4BF0B-DC61-DB98-D40D-A3EEBD8A9191}"/>
              </a:ext>
            </a:extLst>
          </p:cNvPr>
          <p:cNvSpPr>
            <a:spLocks noGrp="1"/>
          </p:cNvSpPr>
          <p:nvPr>
            <p:ph type="sldNum" sz="quarter" idx="4"/>
          </p:nvPr>
        </p:nvSpPr>
        <p:spPr/>
        <p:txBody>
          <a:bodyPr/>
          <a:lstStyle/>
          <a:p>
            <a:fld id="{FC570E26-FC15-4AA8-90CC-DE4D2ACF0111}" type="slidenum">
              <a:rPr lang="en-US" smtClean="0"/>
              <a:pPr/>
              <a:t>13</a:t>
            </a:fld>
            <a:endParaRPr lang="en-US" dirty="0"/>
          </a:p>
        </p:txBody>
      </p:sp>
      <p:sp>
        <p:nvSpPr>
          <p:cNvPr id="6" name="Content Placeholder 5">
            <a:extLst>
              <a:ext uri="{FF2B5EF4-FFF2-40B4-BE49-F238E27FC236}">
                <a16:creationId xmlns:a16="http://schemas.microsoft.com/office/drawing/2014/main" id="{E8E71CFD-5800-3F46-9B3D-212600DA488D}"/>
              </a:ext>
            </a:extLst>
          </p:cNvPr>
          <p:cNvSpPr>
            <a:spLocks noGrp="1"/>
          </p:cNvSpPr>
          <p:nvPr>
            <p:ph idx="11"/>
          </p:nvPr>
        </p:nvSpPr>
        <p:spPr/>
        <p:txBody>
          <a:bodyPr/>
          <a:lstStyle/>
          <a:p>
            <a:r>
              <a:rPr lang="en-US" i="1" dirty="0"/>
              <a:t>“90 % of a project manager’s job is Communication” </a:t>
            </a:r>
          </a:p>
          <a:p>
            <a:pPr algn="r"/>
            <a:r>
              <a:rPr lang="en-US" i="1" dirty="0"/>
              <a:t>–Reg Parker PMP</a:t>
            </a:r>
          </a:p>
        </p:txBody>
      </p:sp>
      <p:grpSp>
        <p:nvGrpSpPr>
          <p:cNvPr id="9" name="Group 8">
            <a:extLst>
              <a:ext uri="{FF2B5EF4-FFF2-40B4-BE49-F238E27FC236}">
                <a16:creationId xmlns:a16="http://schemas.microsoft.com/office/drawing/2014/main" id="{91003548-53F6-328C-CCC6-4A7B25115707}"/>
              </a:ext>
            </a:extLst>
          </p:cNvPr>
          <p:cNvGrpSpPr/>
          <p:nvPr/>
        </p:nvGrpSpPr>
        <p:grpSpPr>
          <a:xfrm>
            <a:off x="8064106" y="1879995"/>
            <a:ext cx="3676203" cy="4152510"/>
            <a:chOff x="8371954" y="1967198"/>
            <a:chExt cx="3368355" cy="3804775"/>
          </a:xfrm>
        </p:grpSpPr>
        <p:pic>
          <p:nvPicPr>
            <p:cNvPr id="8" name="Picture 7" descr="A logo with a black background&#10;&#10;Description automatically generated">
              <a:extLst>
                <a:ext uri="{FF2B5EF4-FFF2-40B4-BE49-F238E27FC236}">
                  <a16:creationId xmlns:a16="http://schemas.microsoft.com/office/drawing/2014/main" id="{0431556E-DF25-D2B2-F306-536999E1F13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22196" y="2976896"/>
              <a:ext cx="856590" cy="824877"/>
            </a:xfrm>
            <a:prstGeom prst="rect">
              <a:avLst/>
            </a:prstGeom>
          </p:spPr>
        </p:pic>
        <p:pic>
          <p:nvPicPr>
            <p:cNvPr id="11" name="Picture 10" descr="A logo with a black background&#10;&#10;Description automatically generated">
              <a:extLst>
                <a:ext uri="{FF2B5EF4-FFF2-40B4-BE49-F238E27FC236}">
                  <a16:creationId xmlns:a16="http://schemas.microsoft.com/office/drawing/2014/main" id="{9A5BB823-0262-5CE5-873F-D72D02A53CC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416487" y="2303520"/>
              <a:ext cx="1323822" cy="546535"/>
            </a:xfrm>
            <a:prstGeom prst="rect">
              <a:avLst/>
            </a:prstGeom>
          </p:spPr>
        </p:pic>
        <p:pic>
          <p:nvPicPr>
            <p:cNvPr id="14" name="Picture 13" descr="A logo of a company&#10;&#10;Description automatically generated">
              <a:extLst>
                <a:ext uri="{FF2B5EF4-FFF2-40B4-BE49-F238E27FC236}">
                  <a16:creationId xmlns:a16="http://schemas.microsoft.com/office/drawing/2014/main" id="{2927B3F0-FA4A-6F91-BAC6-EB5DAA8705FE}"/>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750649" y="3812040"/>
              <a:ext cx="927158" cy="922634"/>
            </a:xfrm>
            <a:prstGeom prst="rect">
              <a:avLst/>
            </a:prstGeom>
          </p:spPr>
        </p:pic>
        <p:pic>
          <p:nvPicPr>
            <p:cNvPr id="17" name="Picture 16" descr="A logo of a company&#10;&#10;Description automatically generated">
              <a:extLst>
                <a:ext uri="{FF2B5EF4-FFF2-40B4-BE49-F238E27FC236}">
                  <a16:creationId xmlns:a16="http://schemas.microsoft.com/office/drawing/2014/main" id="{E1DB5D81-7302-E4CD-FBDD-D105FEB6F1E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9538268" y="4830985"/>
              <a:ext cx="1024447" cy="940988"/>
            </a:xfrm>
            <a:prstGeom prst="rect">
              <a:avLst/>
            </a:prstGeom>
          </p:spPr>
        </p:pic>
        <p:pic>
          <p:nvPicPr>
            <p:cNvPr id="20" name="Picture 19" descr="A logo of a white object with blue eyes&#10;&#10;Description automatically generated">
              <a:extLst>
                <a:ext uri="{FF2B5EF4-FFF2-40B4-BE49-F238E27FC236}">
                  <a16:creationId xmlns:a16="http://schemas.microsoft.com/office/drawing/2014/main" id="{10F2A5F8-1C56-0549-CAE5-FEDBD7B4E21E}"/>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8529181" y="3838299"/>
              <a:ext cx="927159" cy="915727"/>
            </a:xfrm>
            <a:prstGeom prst="rect">
              <a:avLst/>
            </a:prstGeom>
          </p:spPr>
        </p:pic>
        <p:pic>
          <p:nvPicPr>
            <p:cNvPr id="1026" name="Picture 2">
              <a:extLst>
                <a:ext uri="{FF2B5EF4-FFF2-40B4-BE49-F238E27FC236}">
                  <a16:creationId xmlns:a16="http://schemas.microsoft.com/office/drawing/2014/main" id="{3915081E-D4C6-4553-D546-03BE01CCDFB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71954" y="1967198"/>
              <a:ext cx="1241612" cy="12263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21301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09B616-C8B1-5C81-CBAA-8EE26B6E03AE}"/>
              </a:ext>
            </a:extLst>
          </p:cNvPr>
          <p:cNvSpPr>
            <a:spLocks noGrp="1"/>
          </p:cNvSpPr>
          <p:nvPr>
            <p:ph idx="1"/>
          </p:nvPr>
        </p:nvSpPr>
        <p:spPr>
          <a:xfrm>
            <a:off x="451691" y="1123722"/>
            <a:ext cx="7772400" cy="4908783"/>
          </a:xfrm>
        </p:spPr>
        <p:txBody>
          <a:bodyPr/>
          <a:lstStyle/>
          <a:p>
            <a:r>
              <a:rPr lang="en-US" dirty="0"/>
              <a:t>Configuration management (Documentation and OOD)</a:t>
            </a:r>
          </a:p>
          <a:p>
            <a:r>
              <a:rPr lang="en-US" dirty="0"/>
              <a:t>Technical drawings and Code</a:t>
            </a:r>
          </a:p>
          <a:p>
            <a:r>
              <a:rPr lang="en-US" dirty="0"/>
              <a:t>Documentation Standards and Templates</a:t>
            </a:r>
          </a:p>
          <a:p>
            <a:endParaRPr lang="en-US" dirty="0"/>
          </a:p>
        </p:txBody>
      </p:sp>
      <p:sp>
        <p:nvSpPr>
          <p:cNvPr id="3" name="Title 2">
            <a:extLst>
              <a:ext uri="{FF2B5EF4-FFF2-40B4-BE49-F238E27FC236}">
                <a16:creationId xmlns:a16="http://schemas.microsoft.com/office/drawing/2014/main" id="{D832E58E-8474-542F-2C37-817D96A4D95F}"/>
              </a:ext>
            </a:extLst>
          </p:cNvPr>
          <p:cNvSpPr>
            <a:spLocks noGrp="1"/>
          </p:cNvSpPr>
          <p:nvPr>
            <p:ph type="title"/>
          </p:nvPr>
        </p:nvSpPr>
        <p:spPr/>
        <p:txBody>
          <a:bodyPr/>
          <a:lstStyle/>
          <a:p>
            <a:r>
              <a:rPr lang="en-US" dirty="0"/>
              <a:t>Communications Management - Engineering</a:t>
            </a:r>
          </a:p>
        </p:txBody>
      </p:sp>
      <p:sp>
        <p:nvSpPr>
          <p:cNvPr id="4" name="Slide Number Placeholder 3">
            <a:extLst>
              <a:ext uri="{FF2B5EF4-FFF2-40B4-BE49-F238E27FC236}">
                <a16:creationId xmlns:a16="http://schemas.microsoft.com/office/drawing/2014/main" id="{7CE202A3-AA52-98A7-0A41-8881CEFB47A7}"/>
              </a:ext>
            </a:extLst>
          </p:cNvPr>
          <p:cNvSpPr>
            <a:spLocks noGrp="1"/>
          </p:cNvSpPr>
          <p:nvPr>
            <p:ph type="sldNum" sz="quarter" idx="4"/>
          </p:nvPr>
        </p:nvSpPr>
        <p:spPr/>
        <p:txBody>
          <a:bodyPr/>
          <a:lstStyle/>
          <a:p>
            <a:fld id="{FC570E26-FC15-4AA8-90CC-DE4D2ACF0111}" type="slidenum">
              <a:rPr lang="en-US" smtClean="0"/>
              <a:pPr/>
              <a:t>14</a:t>
            </a:fld>
            <a:endParaRPr lang="en-US" dirty="0"/>
          </a:p>
        </p:txBody>
      </p:sp>
      <p:pic>
        <p:nvPicPr>
          <p:cNvPr id="7" name="Picture 6">
            <a:extLst>
              <a:ext uri="{FF2B5EF4-FFF2-40B4-BE49-F238E27FC236}">
                <a16:creationId xmlns:a16="http://schemas.microsoft.com/office/drawing/2014/main" id="{98BCE862-6F32-0A91-15E9-D4911EE6FAD2}"/>
              </a:ext>
            </a:extLst>
          </p:cNvPr>
          <p:cNvPicPr>
            <a:picLocks noChangeAspect="1"/>
          </p:cNvPicPr>
          <p:nvPr/>
        </p:nvPicPr>
        <p:blipFill>
          <a:blip r:embed="rId2"/>
          <a:stretch>
            <a:fillRect/>
          </a:stretch>
        </p:blipFill>
        <p:spPr>
          <a:xfrm>
            <a:off x="8539909" y="1118438"/>
            <a:ext cx="3200400" cy="4134030"/>
          </a:xfrm>
          <a:prstGeom prst="rect">
            <a:avLst/>
          </a:prstGeom>
        </p:spPr>
      </p:pic>
      <p:sp>
        <p:nvSpPr>
          <p:cNvPr id="8" name="TextBox 7">
            <a:extLst>
              <a:ext uri="{FF2B5EF4-FFF2-40B4-BE49-F238E27FC236}">
                <a16:creationId xmlns:a16="http://schemas.microsoft.com/office/drawing/2014/main" id="{972A6E26-5A51-902A-1728-E11F54322F33}"/>
              </a:ext>
            </a:extLst>
          </p:cNvPr>
          <p:cNvSpPr txBox="1"/>
          <p:nvPr/>
        </p:nvSpPr>
        <p:spPr>
          <a:xfrm>
            <a:off x="8539909" y="5324498"/>
            <a:ext cx="3200400" cy="430887"/>
          </a:xfrm>
          <a:prstGeom prst="rect">
            <a:avLst/>
          </a:prstGeom>
          <a:noFill/>
        </p:spPr>
        <p:txBody>
          <a:bodyPr wrap="square" rtlCol="0">
            <a:spAutoFit/>
          </a:bodyPr>
          <a:lstStyle/>
          <a:p>
            <a:r>
              <a:rPr lang="en-US" sz="1100" i="1" dirty="0"/>
              <a:t>EagleSat Programming Style Guide </a:t>
            </a:r>
            <a:r>
              <a:rPr lang="en-US" sz="1100" dirty="0"/>
              <a:t>with Standard Cover Page</a:t>
            </a:r>
          </a:p>
        </p:txBody>
      </p:sp>
    </p:spTree>
    <p:extLst>
      <p:ext uri="{BB962C8B-B14F-4D97-AF65-F5344CB8AC3E}">
        <p14:creationId xmlns:p14="http://schemas.microsoft.com/office/powerpoint/2010/main" val="224588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D7212-0029-BA2B-187C-296D1942353B}"/>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AAEB6A0-A281-41E9-A7C8-A9BCCD2DAB0F}"/>
              </a:ext>
            </a:extLst>
          </p:cNvPr>
          <p:cNvSpPr>
            <a:spLocks noGrp="1"/>
          </p:cNvSpPr>
          <p:nvPr>
            <p:ph idx="1"/>
          </p:nvPr>
        </p:nvSpPr>
        <p:spPr/>
        <p:txBody>
          <a:bodyPr/>
          <a:lstStyle/>
          <a:p>
            <a:r>
              <a:rPr lang="en-US" dirty="0"/>
              <a:t>Vital for Aerospace projects</a:t>
            </a:r>
          </a:p>
          <a:p>
            <a:r>
              <a:rPr lang="en-US" dirty="0"/>
              <a:t>Extensive test Development</a:t>
            </a:r>
          </a:p>
          <a:p>
            <a:r>
              <a:rPr lang="en-US" dirty="0"/>
              <a:t>Quality ensures requirements are met, mitigates rework</a:t>
            </a:r>
          </a:p>
          <a:p>
            <a:pPr marL="0" indent="0">
              <a:buNone/>
            </a:pPr>
            <a:endParaRPr lang="en-US" dirty="0"/>
          </a:p>
          <a:p>
            <a:endParaRPr lang="en-US" dirty="0"/>
          </a:p>
        </p:txBody>
      </p:sp>
      <p:sp>
        <p:nvSpPr>
          <p:cNvPr id="3" name="Title 2">
            <a:extLst>
              <a:ext uri="{FF2B5EF4-FFF2-40B4-BE49-F238E27FC236}">
                <a16:creationId xmlns:a16="http://schemas.microsoft.com/office/drawing/2014/main" id="{09BDE97A-0087-0634-5AC3-AF6330F43A59}"/>
              </a:ext>
            </a:extLst>
          </p:cNvPr>
          <p:cNvSpPr>
            <a:spLocks noGrp="1"/>
          </p:cNvSpPr>
          <p:nvPr>
            <p:ph type="title"/>
          </p:nvPr>
        </p:nvSpPr>
        <p:spPr/>
        <p:txBody>
          <a:bodyPr/>
          <a:lstStyle/>
          <a:p>
            <a:r>
              <a:rPr lang="en-US" dirty="0"/>
              <a:t>Quality Management</a:t>
            </a:r>
          </a:p>
        </p:txBody>
      </p:sp>
      <p:sp>
        <p:nvSpPr>
          <p:cNvPr id="4" name="Slide Number Placeholder 3">
            <a:extLst>
              <a:ext uri="{FF2B5EF4-FFF2-40B4-BE49-F238E27FC236}">
                <a16:creationId xmlns:a16="http://schemas.microsoft.com/office/drawing/2014/main" id="{4D723C17-EFFF-1662-9484-1C051D929924}"/>
              </a:ext>
            </a:extLst>
          </p:cNvPr>
          <p:cNvSpPr>
            <a:spLocks noGrp="1"/>
          </p:cNvSpPr>
          <p:nvPr>
            <p:ph type="sldNum" sz="quarter" idx="4"/>
          </p:nvPr>
        </p:nvSpPr>
        <p:spPr/>
        <p:txBody>
          <a:bodyPr/>
          <a:lstStyle/>
          <a:p>
            <a:fld id="{FC570E26-FC15-4AA8-90CC-DE4D2ACF0111}" type="slidenum">
              <a:rPr lang="en-US" smtClean="0"/>
              <a:pPr/>
              <a:t>15</a:t>
            </a:fld>
            <a:endParaRPr lang="en-US" dirty="0"/>
          </a:p>
        </p:txBody>
      </p:sp>
      <p:pic>
        <p:nvPicPr>
          <p:cNvPr id="10" name="Content Placeholder 9">
            <a:extLst>
              <a:ext uri="{FF2B5EF4-FFF2-40B4-BE49-F238E27FC236}">
                <a16:creationId xmlns:a16="http://schemas.microsoft.com/office/drawing/2014/main" id="{43D656F7-F3AF-D61B-1D2F-7921C61E9C98}"/>
              </a:ext>
            </a:extLst>
          </p:cNvPr>
          <p:cNvPicPr>
            <a:picLocks noGrp="1" noChangeAspect="1"/>
          </p:cNvPicPr>
          <p:nvPr>
            <p:ph idx="10"/>
          </p:nvPr>
        </p:nvPicPr>
        <p:blipFill>
          <a:blip r:embed="rId2"/>
          <a:stretch>
            <a:fillRect/>
          </a:stretch>
        </p:blipFill>
        <p:spPr>
          <a:xfrm>
            <a:off x="6253909" y="1123722"/>
            <a:ext cx="5486400" cy="4361402"/>
          </a:xfrm>
          <a:prstGeom prst="rect">
            <a:avLst/>
          </a:prstGeom>
          <a:ln>
            <a:solidFill>
              <a:schemeClr val="tx2"/>
            </a:solidFill>
          </a:ln>
        </p:spPr>
      </p:pic>
      <p:sp>
        <p:nvSpPr>
          <p:cNvPr id="11" name="TextBox 10">
            <a:extLst>
              <a:ext uri="{FF2B5EF4-FFF2-40B4-BE49-F238E27FC236}">
                <a16:creationId xmlns:a16="http://schemas.microsoft.com/office/drawing/2014/main" id="{F205F8AC-061D-D1B7-6F09-D0C027915F54}"/>
              </a:ext>
            </a:extLst>
          </p:cNvPr>
          <p:cNvSpPr txBox="1"/>
          <p:nvPr/>
        </p:nvSpPr>
        <p:spPr>
          <a:xfrm>
            <a:off x="6253909" y="5485124"/>
            <a:ext cx="4808625" cy="276999"/>
          </a:xfrm>
          <a:prstGeom prst="rect">
            <a:avLst/>
          </a:prstGeom>
          <a:noFill/>
        </p:spPr>
        <p:txBody>
          <a:bodyPr wrap="square" rtlCol="0">
            <a:spAutoFit/>
          </a:bodyPr>
          <a:lstStyle/>
          <a:p>
            <a:r>
              <a:rPr lang="en-US" sz="1200" dirty="0"/>
              <a:t>Example Completed Test Procedure</a:t>
            </a:r>
          </a:p>
        </p:txBody>
      </p:sp>
    </p:spTree>
    <p:extLst>
      <p:ext uri="{BB962C8B-B14F-4D97-AF65-F5344CB8AC3E}">
        <p14:creationId xmlns:p14="http://schemas.microsoft.com/office/powerpoint/2010/main" val="1475746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D7212-0029-BA2B-187C-296D1942353B}"/>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AAEB6A0-A281-41E9-A7C8-A9BCCD2DAB0F}"/>
              </a:ext>
            </a:extLst>
          </p:cNvPr>
          <p:cNvSpPr>
            <a:spLocks noGrp="1"/>
          </p:cNvSpPr>
          <p:nvPr>
            <p:ph idx="1"/>
          </p:nvPr>
        </p:nvSpPr>
        <p:spPr/>
        <p:txBody>
          <a:bodyPr/>
          <a:lstStyle/>
          <a:p>
            <a:r>
              <a:rPr lang="en-US" dirty="0"/>
              <a:t>Vital for Aerospace projects</a:t>
            </a:r>
          </a:p>
          <a:p>
            <a:r>
              <a:rPr lang="en-US" dirty="0"/>
              <a:t>Extensive test Development</a:t>
            </a:r>
          </a:p>
          <a:p>
            <a:r>
              <a:rPr lang="en-US" dirty="0"/>
              <a:t>Quality ensures requirements are met, mitigates rework</a:t>
            </a:r>
          </a:p>
          <a:p>
            <a:pPr marL="0" indent="0">
              <a:buNone/>
            </a:pPr>
            <a:endParaRPr lang="en-US" dirty="0"/>
          </a:p>
          <a:p>
            <a:endParaRPr lang="en-US" dirty="0"/>
          </a:p>
        </p:txBody>
      </p:sp>
      <p:sp>
        <p:nvSpPr>
          <p:cNvPr id="3" name="Title 2">
            <a:extLst>
              <a:ext uri="{FF2B5EF4-FFF2-40B4-BE49-F238E27FC236}">
                <a16:creationId xmlns:a16="http://schemas.microsoft.com/office/drawing/2014/main" id="{09BDE97A-0087-0634-5AC3-AF6330F43A59}"/>
              </a:ext>
            </a:extLst>
          </p:cNvPr>
          <p:cNvSpPr>
            <a:spLocks noGrp="1"/>
          </p:cNvSpPr>
          <p:nvPr>
            <p:ph type="title"/>
          </p:nvPr>
        </p:nvSpPr>
        <p:spPr/>
        <p:txBody>
          <a:bodyPr/>
          <a:lstStyle/>
          <a:p>
            <a:r>
              <a:rPr lang="en-US" dirty="0"/>
              <a:t>Quality Management</a:t>
            </a:r>
          </a:p>
        </p:txBody>
      </p:sp>
      <p:sp>
        <p:nvSpPr>
          <p:cNvPr id="4" name="Slide Number Placeholder 3">
            <a:extLst>
              <a:ext uri="{FF2B5EF4-FFF2-40B4-BE49-F238E27FC236}">
                <a16:creationId xmlns:a16="http://schemas.microsoft.com/office/drawing/2014/main" id="{4D723C17-EFFF-1662-9484-1C051D929924}"/>
              </a:ext>
            </a:extLst>
          </p:cNvPr>
          <p:cNvSpPr>
            <a:spLocks noGrp="1"/>
          </p:cNvSpPr>
          <p:nvPr>
            <p:ph type="sldNum" sz="quarter" idx="4"/>
          </p:nvPr>
        </p:nvSpPr>
        <p:spPr/>
        <p:txBody>
          <a:bodyPr/>
          <a:lstStyle/>
          <a:p>
            <a:fld id="{FC570E26-FC15-4AA8-90CC-DE4D2ACF0111}" type="slidenum">
              <a:rPr lang="en-US" smtClean="0"/>
              <a:pPr/>
              <a:t>16</a:t>
            </a:fld>
            <a:endParaRPr lang="en-US" dirty="0"/>
          </a:p>
        </p:txBody>
      </p:sp>
      <p:sp>
        <p:nvSpPr>
          <p:cNvPr id="11" name="TextBox 10">
            <a:extLst>
              <a:ext uri="{FF2B5EF4-FFF2-40B4-BE49-F238E27FC236}">
                <a16:creationId xmlns:a16="http://schemas.microsoft.com/office/drawing/2014/main" id="{F205F8AC-061D-D1B7-6F09-D0C027915F54}"/>
              </a:ext>
            </a:extLst>
          </p:cNvPr>
          <p:cNvSpPr txBox="1"/>
          <p:nvPr/>
        </p:nvSpPr>
        <p:spPr>
          <a:xfrm>
            <a:off x="6253909" y="5127851"/>
            <a:ext cx="4608600" cy="276999"/>
          </a:xfrm>
          <a:prstGeom prst="rect">
            <a:avLst/>
          </a:prstGeom>
          <a:noFill/>
        </p:spPr>
        <p:txBody>
          <a:bodyPr wrap="square" rtlCol="0">
            <a:spAutoFit/>
          </a:bodyPr>
          <a:lstStyle/>
          <a:p>
            <a:r>
              <a:rPr lang="en-US" sz="1200" dirty="0"/>
              <a:t>Quality management balancing triangle, </a:t>
            </a:r>
            <a:r>
              <a:rPr lang="en-US" sz="1200" i="1" dirty="0"/>
              <a:t>medium.com</a:t>
            </a:r>
          </a:p>
        </p:txBody>
      </p:sp>
      <p:pic>
        <p:nvPicPr>
          <p:cNvPr id="1028" name="Picture 4">
            <a:extLst>
              <a:ext uri="{FF2B5EF4-FFF2-40B4-BE49-F238E27FC236}">
                <a16:creationId xmlns:a16="http://schemas.microsoft.com/office/drawing/2014/main" id="{443FFB6A-14C1-A3B2-D05E-3CEDD882F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3909" y="1681620"/>
            <a:ext cx="5486400" cy="3446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095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575EED-029E-F525-E51D-D0BBB740F31B}"/>
              </a:ext>
            </a:extLst>
          </p:cNvPr>
          <p:cNvSpPr>
            <a:spLocks noGrp="1"/>
          </p:cNvSpPr>
          <p:nvPr>
            <p:ph type="title"/>
          </p:nvPr>
        </p:nvSpPr>
        <p:spPr/>
        <p:txBody>
          <a:bodyPr/>
          <a:lstStyle/>
          <a:p>
            <a:r>
              <a:rPr lang="en-US" dirty="0"/>
              <a:t>EagleSat Outcomes</a:t>
            </a:r>
          </a:p>
        </p:txBody>
      </p:sp>
      <p:sp>
        <p:nvSpPr>
          <p:cNvPr id="4" name="Slide Number Placeholder 3">
            <a:extLst>
              <a:ext uri="{FF2B5EF4-FFF2-40B4-BE49-F238E27FC236}">
                <a16:creationId xmlns:a16="http://schemas.microsoft.com/office/drawing/2014/main" id="{42493EE0-4702-E4B1-AD7E-70D557A3527A}"/>
              </a:ext>
            </a:extLst>
          </p:cNvPr>
          <p:cNvSpPr>
            <a:spLocks noGrp="1"/>
          </p:cNvSpPr>
          <p:nvPr>
            <p:ph type="sldNum" sz="quarter" idx="4"/>
          </p:nvPr>
        </p:nvSpPr>
        <p:spPr/>
        <p:txBody>
          <a:bodyPr/>
          <a:lstStyle/>
          <a:p>
            <a:fld id="{FC570E26-FC15-4AA8-90CC-DE4D2ACF0111}" type="slidenum">
              <a:rPr lang="en-US" smtClean="0"/>
              <a:pPr/>
              <a:t>17</a:t>
            </a:fld>
            <a:endParaRPr lang="en-US" dirty="0"/>
          </a:p>
        </p:txBody>
      </p:sp>
      <p:graphicFrame>
        <p:nvGraphicFramePr>
          <p:cNvPr id="14" name="Content Placeholder 13">
            <a:extLst>
              <a:ext uri="{FF2B5EF4-FFF2-40B4-BE49-F238E27FC236}">
                <a16:creationId xmlns:a16="http://schemas.microsoft.com/office/drawing/2014/main" id="{E2C30F13-D38E-4C58-F65E-01E6881467A1}"/>
              </a:ext>
            </a:extLst>
          </p:cNvPr>
          <p:cNvGraphicFramePr>
            <a:graphicFrameLocks noGrp="1"/>
          </p:cNvGraphicFramePr>
          <p:nvPr>
            <p:ph idx="1"/>
            <p:extLst>
              <p:ext uri="{D42A27DB-BD31-4B8C-83A1-F6EECF244321}">
                <p14:modId xmlns:p14="http://schemas.microsoft.com/office/powerpoint/2010/main" val="2967462864"/>
              </p:ext>
            </p:extLst>
          </p:nvPr>
        </p:nvGraphicFramePr>
        <p:xfrm>
          <a:off x="451692" y="1123950"/>
          <a:ext cx="11325971" cy="4908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4495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04EE0ED-8468-CEF6-18D7-7E680BD98976}"/>
              </a:ext>
            </a:extLst>
          </p:cNvPr>
          <p:cNvSpPr>
            <a:spLocks noGrp="1"/>
          </p:cNvSpPr>
          <p:nvPr>
            <p:ph idx="1"/>
          </p:nvPr>
        </p:nvSpPr>
        <p:spPr/>
        <p:txBody>
          <a:bodyPr/>
          <a:lstStyle/>
          <a:p>
            <a:r>
              <a:rPr lang="en-US" dirty="0"/>
              <a:t>Project management practices are a powerful tool </a:t>
            </a:r>
          </a:p>
          <a:p>
            <a:pPr lvl="1"/>
            <a:r>
              <a:rPr lang="en-US" dirty="0">
                <a:latin typeface="+mn-lt"/>
              </a:rPr>
              <a:t>Control the flow of your project</a:t>
            </a:r>
          </a:p>
          <a:p>
            <a:pPr lvl="1"/>
            <a:r>
              <a:rPr lang="en-US" dirty="0">
                <a:latin typeface="+mn-lt"/>
              </a:rPr>
              <a:t>Handling Communications and Expectations with Stakeholders</a:t>
            </a:r>
          </a:p>
          <a:p>
            <a:pPr lvl="1"/>
            <a:endParaRPr lang="en-US" dirty="0">
              <a:latin typeface="+mn-lt"/>
            </a:endParaRPr>
          </a:p>
          <a:p>
            <a:r>
              <a:rPr lang="en-US" dirty="0"/>
              <a:t>Increasingly important as the scale of the project increases</a:t>
            </a:r>
          </a:p>
          <a:p>
            <a:endParaRPr lang="en-US" dirty="0"/>
          </a:p>
          <a:p>
            <a:r>
              <a:rPr lang="en-US" dirty="0"/>
              <a:t>Meet Deadlines and Reduce Cost</a:t>
            </a:r>
          </a:p>
          <a:p>
            <a:endParaRPr lang="en-US" dirty="0"/>
          </a:p>
        </p:txBody>
      </p:sp>
      <p:sp>
        <p:nvSpPr>
          <p:cNvPr id="3" name="Title 2">
            <a:extLst>
              <a:ext uri="{FF2B5EF4-FFF2-40B4-BE49-F238E27FC236}">
                <a16:creationId xmlns:a16="http://schemas.microsoft.com/office/drawing/2014/main" id="{C30A8467-61A0-BCAB-C5F1-323EDBAC3DB2}"/>
              </a:ext>
            </a:extLst>
          </p:cNvPr>
          <p:cNvSpPr>
            <a:spLocks noGrp="1"/>
          </p:cNvSpPr>
          <p:nvPr>
            <p:ph type="title"/>
          </p:nvPr>
        </p:nvSpPr>
        <p:spPr/>
        <p:txBody>
          <a:bodyPr/>
          <a:lstStyle/>
          <a:p>
            <a:r>
              <a:rPr lang="en-US" dirty="0"/>
              <a:t>Summary</a:t>
            </a:r>
          </a:p>
        </p:txBody>
      </p:sp>
      <p:sp>
        <p:nvSpPr>
          <p:cNvPr id="4" name="Slide Number Placeholder 3">
            <a:extLst>
              <a:ext uri="{FF2B5EF4-FFF2-40B4-BE49-F238E27FC236}">
                <a16:creationId xmlns:a16="http://schemas.microsoft.com/office/drawing/2014/main" id="{7E033973-423F-074E-63A7-0060E4AC49F3}"/>
              </a:ext>
            </a:extLst>
          </p:cNvPr>
          <p:cNvSpPr>
            <a:spLocks noGrp="1"/>
          </p:cNvSpPr>
          <p:nvPr>
            <p:ph type="sldNum" sz="quarter" idx="4"/>
          </p:nvPr>
        </p:nvSpPr>
        <p:spPr/>
        <p:txBody>
          <a:bodyPr/>
          <a:lstStyle/>
          <a:p>
            <a:fld id="{FC570E26-FC15-4AA8-90CC-DE4D2ACF0111}" type="slidenum">
              <a:rPr lang="en-US" smtClean="0"/>
              <a:pPr/>
              <a:t>18</a:t>
            </a:fld>
            <a:endParaRPr lang="en-US" dirty="0"/>
          </a:p>
        </p:txBody>
      </p:sp>
    </p:spTree>
    <p:extLst>
      <p:ext uri="{BB962C8B-B14F-4D97-AF65-F5344CB8AC3E}">
        <p14:creationId xmlns:p14="http://schemas.microsoft.com/office/powerpoint/2010/main" val="1609932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6652A-A73B-7325-777E-85F98B71613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DE6CD83-D44C-2391-8BD6-69B6841A61C4}"/>
              </a:ext>
            </a:extLst>
          </p:cNvPr>
          <p:cNvSpPr>
            <a:spLocks noGrp="1"/>
          </p:cNvSpPr>
          <p:nvPr>
            <p:ph idx="1"/>
          </p:nvPr>
        </p:nvSpPr>
        <p:spPr/>
        <p:txBody>
          <a:bodyPr/>
          <a:lstStyle/>
          <a:p>
            <a:r>
              <a:rPr lang="en-US" dirty="0"/>
              <a:t>Student Availability</a:t>
            </a:r>
          </a:p>
          <a:p>
            <a:pPr lvl="1"/>
            <a:r>
              <a:rPr lang="en-US" dirty="0"/>
              <a:t>Classes </a:t>
            </a:r>
          </a:p>
          <a:p>
            <a:pPr lvl="1"/>
            <a:r>
              <a:rPr lang="en-US" dirty="0"/>
              <a:t>Summer/Winter Break</a:t>
            </a:r>
          </a:p>
          <a:p>
            <a:pPr lvl="1"/>
            <a:r>
              <a:rPr lang="en-US" dirty="0"/>
              <a:t>Other Clubs and Commitments</a:t>
            </a:r>
          </a:p>
          <a:p>
            <a:pPr lvl="1"/>
            <a:endParaRPr lang="en-US" dirty="0"/>
          </a:p>
          <a:p>
            <a:r>
              <a:rPr lang="en-US" dirty="0"/>
              <a:t>Complexity</a:t>
            </a:r>
          </a:p>
          <a:p>
            <a:pPr lvl="1"/>
            <a:r>
              <a:rPr lang="en-US" dirty="0"/>
              <a:t>Technical Experience</a:t>
            </a:r>
          </a:p>
          <a:p>
            <a:pPr lvl="1"/>
            <a:r>
              <a:rPr lang="en-US" dirty="0"/>
              <a:t>Cost</a:t>
            </a:r>
          </a:p>
          <a:p>
            <a:pPr lvl="1"/>
            <a:r>
              <a:rPr lang="en-US" dirty="0"/>
              <a:t>Regulations</a:t>
            </a:r>
          </a:p>
          <a:p>
            <a:pPr lvl="1"/>
            <a:r>
              <a:rPr lang="en-US" dirty="0"/>
              <a:t>Quality Control</a:t>
            </a:r>
          </a:p>
        </p:txBody>
      </p:sp>
      <p:sp>
        <p:nvSpPr>
          <p:cNvPr id="3" name="Title 2">
            <a:extLst>
              <a:ext uri="{FF2B5EF4-FFF2-40B4-BE49-F238E27FC236}">
                <a16:creationId xmlns:a16="http://schemas.microsoft.com/office/drawing/2014/main" id="{19B9B217-734E-A109-B025-F3D525F302B6}"/>
              </a:ext>
            </a:extLst>
          </p:cNvPr>
          <p:cNvSpPr>
            <a:spLocks noGrp="1"/>
          </p:cNvSpPr>
          <p:nvPr>
            <p:ph type="title"/>
          </p:nvPr>
        </p:nvSpPr>
        <p:spPr>
          <a:xfrm>
            <a:off x="451691" y="175655"/>
            <a:ext cx="11287871" cy="722269"/>
          </a:xfrm>
        </p:spPr>
        <p:txBody>
          <a:bodyPr/>
          <a:lstStyle/>
          <a:p>
            <a:r>
              <a:rPr lang="en-US" dirty="0"/>
              <a:t>Challenges of Undergraduate Space Projects</a:t>
            </a:r>
          </a:p>
        </p:txBody>
      </p:sp>
      <p:sp>
        <p:nvSpPr>
          <p:cNvPr id="4" name="Slide Number Placeholder 3">
            <a:extLst>
              <a:ext uri="{FF2B5EF4-FFF2-40B4-BE49-F238E27FC236}">
                <a16:creationId xmlns:a16="http://schemas.microsoft.com/office/drawing/2014/main" id="{65174C89-9234-814B-A6CE-E0AAB97C7583}"/>
              </a:ext>
            </a:extLst>
          </p:cNvPr>
          <p:cNvSpPr>
            <a:spLocks noGrp="1"/>
          </p:cNvSpPr>
          <p:nvPr>
            <p:ph type="sldNum" sz="quarter" idx="4"/>
          </p:nvPr>
        </p:nvSpPr>
        <p:spPr/>
        <p:txBody>
          <a:bodyPr/>
          <a:lstStyle/>
          <a:p>
            <a:fld id="{FC570E26-FC15-4AA8-90CC-DE4D2ACF0111}" type="slidenum">
              <a:rPr lang="en-US" smtClean="0"/>
              <a:pPr/>
              <a:t>2</a:t>
            </a:fld>
            <a:endParaRPr lang="en-US" dirty="0"/>
          </a:p>
        </p:txBody>
      </p:sp>
      <p:pic>
        <p:nvPicPr>
          <p:cNvPr id="8" name="Content Placeholder 7" descr="A group of people sitting around a table&#10;&#10;Description automatically generated">
            <a:extLst>
              <a:ext uri="{FF2B5EF4-FFF2-40B4-BE49-F238E27FC236}">
                <a16:creationId xmlns:a16="http://schemas.microsoft.com/office/drawing/2014/main" id="{59AB92AC-3D86-8258-AC7D-96E3C085B482}"/>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6253911" y="1123722"/>
            <a:ext cx="5486400" cy="4114800"/>
          </a:xfrm>
        </p:spPr>
      </p:pic>
      <p:sp>
        <p:nvSpPr>
          <p:cNvPr id="10" name="TextBox 9">
            <a:extLst>
              <a:ext uri="{FF2B5EF4-FFF2-40B4-BE49-F238E27FC236}">
                <a16:creationId xmlns:a16="http://schemas.microsoft.com/office/drawing/2014/main" id="{A7ED4173-E238-5793-6D10-B62C0CE7B791}"/>
              </a:ext>
            </a:extLst>
          </p:cNvPr>
          <p:cNvSpPr txBox="1"/>
          <p:nvPr/>
        </p:nvSpPr>
        <p:spPr>
          <a:xfrm>
            <a:off x="6253911" y="5238522"/>
            <a:ext cx="3598614" cy="276999"/>
          </a:xfrm>
          <a:prstGeom prst="rect">
            <a:avLst/>
          </a:prstGeom>
          <a:noFill/>
        </p:spPr>
        <p:txBody>
          <a:bodyPr wrap="square" rtlCol="0">
            <a:spAutoFit/>
          </a:bodyPr>
          <a:lstStyle/>
          <a:p>
            <a:r>
              <a:rPr lang="en-US" sz="1200" i="1" dirty="0"/>
              <a:t>EagleSat-2</a:t>
            </a:r>
            <a:r>
              <a:rPr lang="en-US" sz="1200" dirty="0"/>
              <a:t> Fall 2023 Kickoff Meeting</a:t>
            </a:r>
            <a:endParaRPr lang="en-US" sz="1200" i="1" dirty="0"/>
          </a:p>
        </p:txBody>
      </p:sp>
    </p:spTree>
    <p:extLst>
      <p:ext uri="{BB962C8B-B14F-4D97-AF65-F5344CB8AC3E}">
        <p14:creationId xmlns:p14="http://schemas.microsoft.com/office/powerpoint/2010/main" val="3018109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1445A2-726C-0FBA-99B1-FE56469A5C0B}"/>
              </a:ext>
            </a:extLst>
          </p:cNvPr>
          <p:cNvSpPr>
            <a:spLocks noGrp="1"/>
          </p:cNvSpPr>
          <p:nvPr>
            <p:ph idx="1"/>
          </p:nvPr>
        </p:nvSpPr>
        <p:spPr>
          <a:xfrm>
            <a:off x="451692" y="1123722"/>
            <a:ext cx="5541145" cy="4908783"/>
          </a:xfrm>
        </p:spPr>
        <p:txBody>
          <a:bodyPr/>
          <a:lstStyle/>
          <a:p>
            <a:r>
              <a:rPr lang="en-US" dirty="0"/>
              <a:t>Scope Management</a:t>
            </a:r>
          </a:p>
          <a:p>
            <a:r>
              <a:rPr lang="en-US" dirty="0"/>
              <a:t>Schedule Oversight</a:t>
            </a:r>
          </a:p>
          <a:p>
            <a:r>
              <a:rPr lang="en-US" dirty="0"/>
              <a:t>Resource Allocation</a:t>
            </a:r>
          </a:p>
          <a:p>
            <a:r>
              <a:rPr lang="en-US" dirty="0"/>
              <a:t>Risk Management</a:t>
            </a:r>
          </a:p>
          <a:p>
            <a:r>
              <a:rPr lang="en-US" dirty="0"/>
              <a:t>Stakeholder Mediation</a:t>
            </a:r>
          </a:p>
          <a:p>
            <a:r>
              <a:rPr lang="en-US" dirty="0"/>
              <a:t>Communication Moderation</a:t>
            </a:r>
          </a:p>
          <a:p>
            <a:r>
              <a:rPr lang="en-US" dirty="0"/>
              <a:t>Quality Control</a:t>
            </a:r>
          </a:p>
          <a:p>
            <a:endParaRPr lang="en-US" dirty="0"/>
          </a:p>
        </p:txBody>
      </p:sp>
      <p:sp>
        <p:nvSpPr>
          <p:cNvPr id="3" name="Title 2">
            <a:extLst>
              <a:ext uri="{FF2B5EF4-FFF2-40B4-BE49-F238E27FC236}">
                <a16:creationId xmlns:a16="http://schemas.microsoft.com/office/drawing/2014/main" id="{648E9889-8F11-17E1-969D-C5C0EC0FA289}"/>
              </a:ext>
            </a:extLst>
          </p:cNvPr>
          <p:cNvSpPr>
            <a:spLocks noGrp="1"/>
          </p:cNvSpPr>
          <p:nvPr>
            <p:ph type="title"/>
          </p:nvPr>
        </p:nvSpPr>
        <p:spPr/>
        <p:txBody>
          <a:bodyPr/>
          <a:lstStyle/>
          <a:p>
            <a:r>
              <a:rPr lang="en-US" dirty="0"/>
              <a:t>Project Management Responsibilities</a:t>
            </a:r>
          </a:p>
        </p:txBody>
      </p:sp>
      <p:sp>
        <p:nvSpPr>
          <p:cNvPr id="4" name="Slide Number Placeholder 3">
            <a:extLst>
              <a:ext uri="{FF2B5EF4-FFF2-40B4-BE49-F238E27FC236}">
                <a16:creationId xmlns:a16="http://schemas.microsoft.com/office/drawing/2014/main" id="{D5D5FF28-6381-4C69-0C9F-9F7E270140A5}"/>
              </a:ext>
            </a:extLst>
          </p:cNvPr>
          <p:cNvSpPr>
            <a:spLocks noGrp="1"/>
          </p:cNvSpPr>
          <p:nvPr>
            <p:ph type="sldNum" sz="quarter" idx="4"/>
          </p:nvPr>
        </p:nvSpPr>
        <p:spPr/>
        <p:txBody>
          <a:bodyPr/>
          <a:lstStyle/>
          <a:p>
            <a:fld id="{FC570E26-FC15-4AA8-90CC-DE4D2ACF0111}" type="slidenum">
              <a:rPr lang="en-US" smtClean="0"/>
              <a:pPr/>
              <a:t>3</a:t>
            </a:fld>
            <a:endParaRPr lang="en-US" dirty="0"/>
          </a:p>
        </p:txBody>
      </p:sp>
      <p:sp>
        <p:nvSpPr>
          <p:cNvPr id="10" name="TextBox 9">
            <a:extLst>
              <a:ext uri="{FF2B5EF4-FFF2-40B4-BE49-F238E27FC236}">
                <a16:creationId xmlns:a16="http://schemas.microsoft.com/office/drawing/2014/main" id="{409B2AD0-B3F5-485C-860B-9A476BA2EAC5}"/>
              </a:ext>
            </a:extLst>
          </p:cNvPr>
          <p:cNvSpPr txBox="1"/>
          <p:nvPr/>
        </p:nvSpPr>
        <p:spPr>
          <a:xfrm>
            <a:off x="6235884" y="4293704"/>
            <a:ext cx="5382071" cy="646331"/>
          </a:xfrm>
          <a:prstGeom prst="rect">
            <a:avLst/>
          </a:prstGeom>
          <a:noFill/>
        </p:spPr>
        <p:txBody>
          <a:bodyPr wrap="square" rtlCol="0">
            <a:spAutoFit/>
          </a:bodyPr>
          <a:lstStyle/>
          <a:p>
            <a:r>
              <a:rPr lang="en-US" sz="1200" i="1" dirty="0"/>
              <a:t>Relationship between Process Groups and Knowledge Areas</a:t>
            </a:r>
          </a:p>
          <a:p>
            <a:r>
              <a:rPr lang="en-US" sz="1200" i="1" dirty="0"/>
              <a:t>Project Management Body of Knowledge 7</a:t>
            </a:r>
            <a:r>
              <a:rPr lang="en-US" sz="1200" i="1" baseline="30000" dirty="0"/>
              <a:t>th</a:t>
            </a:r>
            <a:r>
              <a:rPr lang="en-US" sz="1200" i="1" dirty="0"/>
              <a:t> Ed, </a:t>
            </a:r>
          </a:p>
          <a:p>
            <a:r>
              <a:rPr lang="en-US" sz="1200" i="1" dirty="0"/>
              <a:t>Project Management Institute</a:t>
            </a:r>
          </a:p>
        </p:txBody>
      </p:sp>
      <p:pic>
        <p:nvPicPr>
          <p:cNvPr id="12" name="Picture 11">
            <a:extLst>
              <a:ext uri="{FF2B5EF4-FFF2-40B4-BE49-F238E27FC236}">
                <a16:creationId xmlns:a16="http://schemas.microsoft.com/office/drawing/2014/main" id="{121FC9C5-EFD1-517C-7557-E729A3F7D89A}"/>
              </a:ext>
            </a:extLst>
          </p:cNvPr>
          <p:cNvPicPr>
            <a:picLocks noChangeAspect="1"/>
          </p:cNvPicPr>
          <p:nvPr/>
        </p:nvPicPr>
        <p:blipFill>
          <a:blip r:embed="rId2"/>
          <a:stretch>
            <a:fillRect/>
          </a:stretch>
        </p:blipFill>
        <p:spPr>
          <a:xfrm>
            <a:off x="6235884" y="1984000"/>
            <a:ext cx="5382071" cy="2284098"/>
          </a:xfrm>
          <a:prstGeom prst="rect">
            <a:avLst/>
          </a:prstGeom>
        </p:spPr>
      </p:pic>
    </p:spTree>
    <p:extLst>
      <p:ext uri="{BB962C8B-B14F-4D97-AF65-F5344CB8AC3E}">
        <p14:creationId xmlns:p14="http://schemas.microsoft.com/office/powerpoint/2010/main" val="2162430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A30A91-9BDC-F119-DD5E-7B0B35FAADA0}"/>
              </a:ext>
            </a:extLst>
          </p:cNvPr>
          <p:cNvSpPr>
            <a:spLocks noGrp="1"/>
          </p:cNvSpPr>
          <p:nvPr>
            <p:ph idx="1"/>
          </p:nvPr>
        </p:nvSpPr>
        <p:spPr>
          <a:xfrm>
            <a:off x="451691" y="1967198"/>
            <a:ext cx="4572000" cy="4065307"/>
          </a:xfrm>
        </p:spPr>
        <p:txBody>
          <a:bodyPr/>
          <a:lstStyle/>
          <a:p>
            <a:pPr marL="0" indent="0">
              <a:buNone/>
            </a:pPr>
            <a:r>
              <a:rPr lang="en-US" sz="2400" b="1" u="sng" dirty="0"/>
              <a:t>Issues</a:t>
            </a:r>
          </a:p>
          <a:p>
            <a:r>
              <a:rPr lang="en-US" sz="2400" dirty="0"/>
              <a:t>Scope Creep </a:t>
            </a:r>
          </a:p>
          <a:p>
            <a:r>
              <a:rPr lang="en-US" sz="2400" dirty="0"/>
              <a:t>Rework</a:t>
            </a:r>
          </a:p>
          <a:p>
            <a:pPr marL="0" indent="0">
              <a:buNone/>
            </a:pPr>
            <a:r>
              <a:rPr lang="en-US" sz="2400" b="1" u="sng" dirty="0"/>
              <a:t>Techniques</a:t>
            </a:r>
          </a:p>
          <a:p>
            <a:r>
              <a:rPr lang="en-US" sz="2400" dirty="0"/>
              <a:t>Requirement traceability matrix</a:t>
            </a:r>
          </a:p>
          <a:p>
            <a:r>
              <a:rPr lang="en-US" sz="2400" dirty="0"/>
              <a:t>Work Breakdown Structure</a:t>
            </a:r>
          </a:p>
          <a:p>
            <a:r>
              <a:rPr lang="en-US" sz="2400" dirty="0"/>
              <a:t>Change Control Process</a:t>
            </a:r>
          </a:p>
          <a:p>
            <a:pPr marL="0" indent="0">
              <a:buNone/>
            </a:pPr>
            <a:endParaRPr lang="en-US" dirty="0"/>
          </a:p>
          <a:p>
            <a:pPr marL="0" indent="0">
              <a:buNone/>
            </a:pPr>
            <a:endParaRPr lang="en-US" dirty="0"/>
          </a:p>
          <a:p>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D53E25B4-5A32-CEBC-42BF-C6290D5B7BE3}"/>
              </a:ext>
            </a:extLst>
          </p:cNvPr>
          <p:cNvSpPr>
            <a:spLocks noGrp="1"/>
          </p:cNvSpPr>
          <p:nvPr>
            <p:ph type="title"/>
          </p:nvPr>
        </p:nvSpPr>
        <p:spPr/>
        <p:txBody>
          <a:bodyPr/>
          <a:lstStyle/>
          <a:p>
            <a:r>
              <a:rPr lang="en-US" dirty="0"/>
              <a:t>Scope Management</a:t>
            </a:r>
          </a:p>
        </p:txBody>
      </p:sp>
      <p:sp>
        <p:nvSpPr>
          <p:cNvPr id="4" name="Slide Number Placeholder 3">
            <a:extLst>
              <a:ext uri="{FF2B5EF4-FFF2-40B4-BE49-F238E27FC236}">
                <a16:creationId xmlns:a16="http://schemas.microsoft.com/office/drawing/2014/main" id="{DFBD0299-3EEE-CA5A-20CA-1D3BE7E6D0BC}"/>
              </a:ext>
            </a:extLst>
          </p:cNvPr>
          <p:cNvSpPr>
            <a:spLocks noGrp="1"/>
          </p:cNvSpPr>
          <p:nvPr>
            <p:ph type="sldNum" sz="quarter" idx="4"/>
          </p:nvPr>
        </p:nvSpPr>
        <p:spPr/>
        <p:txBody>
          <a:bodyPr/>
          <a:lstStyle/>
          <a:p>
            <a:fld id="{FC570E26-FC15-4AA8-90CC-DE4D2ACF0111}" type="slidenum">
              <a:rPr lang="en-US" smtClean="0"/>
              <a:pPr/>
              <a:t>4</a:t>
            </a:fld>
            <a:endParaRPr lang="en-US" dirty="0"/>
          </a:p>
        </p:txBody>
      </p:sp>
      <p:sp>
        <p:nvSpPr>
          <p:cNvPr id="5" name="Content Placeholder 4">
            <a:extLst>
              <a:ext uri="{FF2B5EF4-FFF2-40B4-BE49-F238E27FC236}">
                <a16:creationId xmlns:a16="http://schemas.microsoft.com/office/drawing/2014/main" id="{BBAF6E0F-84E3-DFCF-0394-38CEC34504D0}"/>
              </a:ext>
            </a:extLst>
          </p:cNvPr>
          <p:cNvSpPr>
            <a:spLocks noGrp="1"/>
          </p:cNvSpPr>
          <p:nvPr>
            <p:ph idx="11"/>
          </p:nvPr>
        </p:nvSpPr>
        <p:spPr/>
        <p:txBody>
          <a:bodyPr/>
          <a:lstStyle/>
          <a:p>
            <a:r>
              <a:rPr lang="en-US" i="1" u="sng" dirty="0"/>
              <a:t>Scope Management</a:t>
            </a:r>
            <a:r>
              <a:rPr lang="en-US" i="1" dirty="0"/>
              <a:t> – Defining the work that is required gets complete, and only that work</a:t>
            </a:r>
          </a:p>
          <a:p>
            <a:endParaRPr lang="en-US" dirty="0"/>
          </a:p>
        </p:txBody>
      </p:sp>
      <p:sp>
        <p:nvSpPr>
          <p:cNvPr id="7" name="TextBox 6">
            <a:extLst>
              <a:ext uri="{FF2B5EF4-FFF2-40B4-BE49-F238E27FC236}">
                <a16:creationId xmlns:a16="http://schemas.microsoft.com/office/drawing/2014/main" id="{82C4538C-04E1-EAAF-7C46-22F650BBB43D}"/>
              </a:ext>
            </a:extLst>
          </p:cNvPr>
          <p:cNvSpPr txBox="1"/>
          <p:nvPr/>
        </p:nvSpPr>
        <p:spPr>
          <a:xfrm>
            <a:off x="5339509" y="4496634"/>
            <a:ext cx="5486398" cy="276999"/>
          </a:xfrm>
          <a:prstGeom prst="rect">
            <a:avLst/>
          </a:prstGeom>
          <a:noFill/>
        </p:spPr>
        <p:txBody>
          <a:bodyPr wrap="square" rtlCol="0">
            <a:spAutoFit/>
          </a:bodyPr>
          <a:lstStyle/>
          <a:p>
            <a:r>
              <a:rPr lang="en-US" sz="1200" i="1" dirty="0"/>
              <a:t>System Requirements from EagleSat-2 Critical Design Review</a:t>
            </a:r>
          </a:p>
        </p:txBody>
      </p:sp>
      <p:pic>
        <p:nvPicPr>
          <p:cNvPr id="10" name="Content Placeholder 9">
            <a:extLst>
              <a:ext uri="{FF2B5EF4-FFF2-40B4-BE49-F238E27FC236}">
                <a16:creationId xmlns:a16="http://schemas.microsoft.com/office/drawing/2014/main" id="{FDD9FFC6-C8E6-AF3F-558A-46781DB8DFD6}"/>
              </a:ext>
            </a:extLst>
          </p:cNvPr>
          <p:cNvPicPr>
            <a:picLocks noGrp="1" noChangeAspect="1"/>
          </p:cNvPicPr>
          <p:nvPr>
            <p:ph idx="10"/>
          </p:nvPr>
        </p:nvPicPr>
        <p:blipFill rotWithShape="1">
          <a:blip r:embed="rId2"/>
          <a:srcRect l="3799" t="16027" r="3112" b="14176"/>
          <a:stretch/>
        </p:blipFill>
        <p:spPr>
          <a:xfrm>
            <a:off x="5339509" y="1802080"/>
            <a:ext cx="6400800" cy="2694554"/>
          </a:xfrm>
          <a:prstGeom prst="rect">
            <a:avLst/>
          </a:prstGeom>
        </p:spPr>
      </p:pic>
    </p:spTree>
    <p:extLst>
      <p:ext uri="{BB962C8B-B14F-4D97-AF65-F5344CB8AC3E}">
        <p14:creationId xmlns:p14="http://schemas.microsoft.com/office/powerpoint/2010/main" val="67526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F27F4E-06C9-EA90-2C90-1986D6858229}"/>
              </a:ext>
            </a:extLst>
          </p:cNvPr>
          <p:cNvSpPr>
            <a:spLocks noGrp="1"/>
          </p:cNvSpPr>
          <p:nvPr>
            <p:ph idx="1"/>
          </p:nvPr>
        </p:nvSpPr>
        <p:spPr>
          <a:xfrm>
            <a:off x="451691" y="1967198"/>
            <a:ext cx="7550766" cy="4065307"/>
          </a:xfrm>
        </p:spPr>
        <p:txBody>
          <a:bodyPr/>
          <a:lstStyle/>
          <a:p>
            <a:r>
              <a:rPr lang="en-US" dirty="0"/>
              <a:t>Create common ground with Stakeholders (to come)</a:t>
            </a:r>
          </a:p>
          <a:p>
            <a:r>
              <a:rPr lang="en-US" dirty="0"/>
              <a:t>Interpret Goals into verifiable characterizations of product</a:t>
            </a:r>
          </a:p>
          <a:p>
            <a:endParaRPr lang="en-US" dirty="0"/>
          </a:p>
          <a:p>
            <a:r>
              <a:rPr lang="en-US" dirty="0"/>
              <a:t>Tools</a:t>
            </a:r>
          </a:p>
          <a:p>
            <a:pPr lvl="1"/>
            <a:r>
              <a:rPr lang="en-US" dirty="0"/>
              <a:t>Rational DOORS</a:t>
            </a:r>
          </a:p>
          <a:p>
            <a:pPr lvl="1"/>
            <a:r>
              <a:rPr lang="en-US" dirty="0"/>
              <a:t>Doorstop (Open Source)</a:t>
            </a:r>
          </a:p>
          <a:p>
            <a:pPr lvl="1"/>
            <a:r>
              <a:rPr lang="en-US" dirty="0"/>
              <a:t>Jira/Jama</a:t>
            </a:r>
          </a:p>
        </p:txBody>
      </p:sp>
      <p:sp>
        <p:nvSpPr>
          <p:cNvPr id="3" name="Title 2">
            <a:extLst>
              <a:ext uri="{FF2B5EF4-FFF2-40B4-BE49-F238E27FC236}">
                <a16:creationId xmlns:a16="http://schemas.microsoft.com/office/drawing/2014/main" id="{798567F7-116C-6A58-05E2-976E6DA53846}"/>
              </a:ext>
            </a:extLst>
          </p:cNvPr>
          <p:cNvSpPr>
            <a:spLocks noGrp="1"/>
          </p:cNvSpPr>
          <p:nvPr>
            <p:ph type="title"/>
          </p:nvPr>
        </p:nvSpPr>
        <p:spPr/>
        <p:txBody>
          <a:bodyPr/>
          <a:lstStyle/>
          <a:p>
            <a:r>
              <a:rPr lang="en-US" dirty="0"/>
              <a:t>High-Level Requirement Management</a:t>
            </a:r>
          </a:p>
        </p:txBody>
      </p:sp>
      <p:sp>
        <p:nvSpPr>
          <p:cNvPr id="4" name="Slide Number Placeholder 3">
            <a:extLst>
              <a:ext uri="{FF2B5EF4-FFF2-40B4-BE49-F238E27FC236}">
                <a16:creationId xmlns:a16="http://schemas.microsoft.com/office/drawing/2014/main" id="{1F42F8BF-C3BD-9731-5EE5-7C13C293803F}"/>
              </a:ext>
            </a:extLst>
          </p:cNvPr>
          <p:cNvSpPr>
            <a:spLocks noGrp="1"/>
          </p:cNvSpPr>
          <p:nvPr>
            <p:ph type="sldNum" sz="quarter" idx="4"/>
          </p:nvPr>
        </p:nvSpPr>
        <p:spPr/>
        <p:txBody>
          <a:bodyPr/>
          <a:lstStyle/>
          <a:p>
            <a:fld id="{FC570E26-FC15-4AA8-90CC-DE4D2ACF0111}" type="slidenum">
              <a:rPr lang="en-US" smtClean="0"/>
              <a:pPr/>
              <a:t>5</a:t>
            </a:fld>
            <a:endParaRPr lang="en-US" dirty="0"/>
          </a:p>
        </p:txBody>
      </p:sp>
      <p:sp>
        <p:nvSpPr>
          <p:cNvPr id="6" name="Content Placeholder 5">
            <a:extLst>
              <a:ext uri="{FF2B5EF4-FFF2-40B4-BE49-F238E27FC236}">
                <a16:creationId xmlns:a16="http://schemas.microsoft.com/office/drawing/2014/main" id="{E7A0E9BA-2AE9-7F13-DAB8-983FA54F6AC8}"/>
              </a:ext>
            </a:extLst>
          </p:cNvPr>
          <p:cNvSpPr>
            <a:spLocks noGrp="1"/>
          </p:cNvSpPr>
          <p:nvPr>
            <p:ph idx="11"/>
          </p:nvPr>
        </p:nvSpPr>
        <p:spPr/>
        <p:txBody>
          <a:bodyPr/>
          <a:lstStyle/>
          <a:p>
            <a:r>
              <a:rPr lang="en-US" i="1" u="sng" dirty="0"/>
              <a:t>High-Level Requirements</a:t>
            </a:r>
            <a:r>
              <a:rPr lang="en-US" i="1" dirty="0"/>
              <a:t> – Requirements immediately derived from project objectives, from which lower-level (technical) requirements sets are derived.</a:t>
            </a:r>
          </a:p>
        </p:txBody>
      </p:sp>
      <p:pic>
        <p:nvPicPr>
          <p:cNvPr id="16" name="Content Placeholder 15">
            <a:extLst>
              <a:ext uri="{FF2B5EF4-FFF2-40B4-BE49-F238E27FC236}">
                <a16:creationId xmlns:a16="http://schemas.microsoft.com/office/drawing/2014/main" id="{B528B94C-0DF4-968F-51BC-C73B97FF4C3E}"/>
              </a:ext>
            </a:extLst>
          </p:cNvPr>
          <p:cNvPicPr>
            <a:picLocks noGrp="1" noChangeAspect="1"/>
          </p:cNvPicPr>
          <p:nvPr>
            <p:ph idx="10"/>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58308" y="1798018"/>
            <a:ext cx="3026153" cy="3670015"/>
          </a:xfrm>
        </p:spPr>
      </p:pic>
      <p:sp>
        <p:nvSpPr>
          <p:cNvPr id="17" name="TextBox 16">
            <a:extLst>
              <a:ext uri="{FF2B5EF4-FFF2-40B4-BE49-F238E27FC236}">
                <a16:creationId xmlns:a16="http://schemas.microsoft.com/office/drawing/2014/main" id="{B1039394-962A-D9FF-8C73-B657B9C0B08C}"/>
              </a:ext>
            </a:extLst>
          </p:cNvPr>
          <p:cNvSpPr txBox="1"/>
          <p:nvPr/>
        </p:nvSpPr>
        <p:spPr>
          <a:xfrm>
            <a:off x="8358307" y="5468033"/>
            <a:ext cx="3026153" cy="461665"/>
          </a:xfrm>
          <a:prstGeom prst="rect">
            <a:avLst/>
          </a:prstGeom>
          <a:noFill/>
        </p:spPr>
        <p:txBody>
          <a:bodyPr wrap="square" rtlCol="0">
            <a:spAutoFit/>
          </a:bodyPr>
          <a:lstStyle/>
          <a:p>
            <a:r>
              <a:rPr lang="en-US" sz="1200" dirty="0"/>
              <a:t>Example Object Oriented Document</a:t>
            </a:r>
          </a:p>
          <a:p>
            <a:r>
              <a:rPr lang="en-US" sz="1200" dirty="0"/>
              <a:t>Requirements Inheritance</a:t>
            </a:r>
          </a:p>
        </p:txBody>
      </p:sp>
    </p:spTree>
    <p:extLst>
      <p:ext uri="{BB962C8B-B14F-4D97-AF65-F5344CB8AC3E}">
        <p14:creationId xmlns:p14="http://schemas.microsoft.com/office/powerpoint/2010/main" val="4207950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06456-84C4-B2F4-134E-5847949092B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BE3A897-7FB5-BC59-2869-8328C7726109}"/>
              </a:ext>
            </a:extLst>
          </p:cNvPr>
          <p:cNvSpPr>
            <a:spLocks noGrp="1"/>
          </p:cNvSpPr>
          <p:nvPr>
            <p:ph idx="1"/>
          </p:nvPr>
        </p:nvSpPr>
        <p:spPr>
          <a:xfrm>
            <a:off x="452438" y="1123950"/>
            <a:ext cx="3657600" cy="4908550"/>
          </a:xfrm>
        </p:spPr>
        <p:txBody>
          <a:bodyPr/>
          <a:lstStyle/>
          <a:p>
            <a:r>
              <a:rPr lang="en-US" dirty="0"/>
              <a:t>Task Breakdown</a:t>
            </a:r>
          </a:p>
          <a:p>
            <a:r>
              <a:rPr lang="en-US" dirty="0"/>
              <a:t>Critical Path</a:t>
            </a:r>
          </a:p>
          <a:p>
            <a:r>
              <a:rPr lang="en-US" dirty="0"/>
              <a:t>Deadline Management</a:t>
            </a:r>
          </a:p>
          <a:p>
            <a:r>
              <a:rPr lang="en-US" dirty="0"/>
              <a:t>Schedule Building</a:t>
            </a:r>
          </a:p>
          <a:p>
            <a:pPr lvl="1"/>
            <a:r>
              <a:rPr lang="en-US" dirty="0"/>
              <a:t>Duration estimation</a:t>
            </a:r>
          </a:p>
          <a:p>
            <a:pPr lvl="1"/>
            <a:r>
              <a:rPr lang="en-US" dirty="0"/>
              <a:t>Margin</a:t>
            </a:r>
          </a:p>
          <a:p>
            <a:pPr lvl="1"/>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66B8F674-4958-5602-6B9F-8CD262671DFD}"/>
              </a:ext>
            </a:extLst>
          </p:cNvPr>
          <p:cNvSpPr>
            <a:spLocks noGrp="1"/>
          </p:cNvSpPr>
          <p:nvPr>
            <p:ph type="title"/>
          </p:nvPr>
        </p:nvSpPr>
        <p:spPr>
          <a:xfrm>
            <a:off x="451691" y="175655"/>
            <a:ext cx="11288619" cy="722269"/>
          </a:xfrm>
        </p:spPr>
        <p:txBody>
          <a:bodyPr/>
          <a:lstStyle/>
          <a:p>
            <a:r>
              <a:rPr lang="en-US" dirty="0"/>
              <a:t>Schedule Management</a:t>
            </a:r>
          </a:p>
        </p:txBody>
      </p:sp>
      <p:sp>
        <p:nvSpPr>
          <p:cNvPr id="4" name="Slide Number Placeholder 3">
            <a:extLst>
              <a:ext uri="{FF2B5EF4-FFF2-40B4-BE49-F238E27FC236}">
                <a16:creationId xmlns:a16="http://schemas.microsoft.com/office/drawing/2014/main" id="{7A4CE362-A511-C9D7-DFAC-A1E75877AD5E}"/>
              </a:ext>
            </a:extLst>
          </p:cNvPr>
          <p:cNvSpPr>
            <a:spLocks noGrp="1"/>
          </p:cNvSpPr>
          <p:nvPr>
            <p:ph type="sldNum" sz="quarter" idx="4"/>
          </p:nvPr>
        </p:nvSpPr>
        <p:spPr>
          <a:xfrm>
            <a:off x="9352005" y="6258303"/>
            <a:ext cx="2743200" cy="365125"/>
          </a:xfrm>
        </p:spPr>
        <p:txBody>
          <a:bodyPr/>
          <a:lstStyle/>
          <a:p>
            <a:fld id="{FC570E26-FC15-4AA8-90CC-DE4D2ACF0111}" type="slidenum">
              <a:rPr lang="en-US" smtClean="0"/>
              <a:pPr/>
              <a:t>6</a:t>
            </a:fld>
            <a:endParaRPr lang="en-US" dirty="0"/>
          </a:p>
        </p:txBody>
      </p:sp>
      <p:sp>
        <p:nvSpPr>
          <p:cNvPr id="12" name="TextBox 11">
            <a:extLst>
              <a:ext uri="{FF2B5EF4-FFF2-40B4-BE49-F238E27FC236}">
                <a16:creationId xmlns:a16="http://schemas.microsoft.com/office/drawing/2014/main" id="{C0C4DE7A-8AC3-73CD-EE50-02ADF32D2E71}"/>
              </a:ext>
            </a:extLst>
          </p:cNvPr>
          <p:cNvSpPr txBox="1"/>
          <p:nvPr/>
        </p:nvSpPr>
        <p:spPr>
          <a:xfrm>
            <a:off x="4424363" y="5037888"/>
            <a:ext cx="7315200" cy="276999"/>
          </a:xfrm>
          <a:prstGeom prst="rect">
            <a:avLst/>
          </a:prstGeom>
          <a:noFill/>
        </p:spPr>
        <p:txBody>
          <a:bodyPr wrap="square" rtlCol="0">
            <a:spAutoFit/>
          </a:bodyPr>
          <a:lstStyle/>
          <a:p>
            <a:r>
              <a:rPr lang="en-US" sz="1200" i="1" dirty="0"/>
              <a:t>EagleSat-2</a:t>
            </a:r>
            <a:r>
              <a:rPr lang="en-US" sz="1200" dirty="0"/>
              <a:t> Project Schedule Excerpt</a:t>
            </a:r>
            <a:endParaRPr lang="en-US" sz="1200" i="1" dirty="0"/>
          </a:p>
        </p:txBody>
      </p:sp>
      <p:pic>
        <p:nvPicPr>
          <p:cNvPr id="13" name="Content Placeholder 12" descr="A screenshot of a computer&#10;&#10;Description automatically generated">
            <a:extLst>
              <a:ext uri="{FF2B5EF4-FFF2-40B4-BE49-F238E27FC236}">
                <a16:creationId xmlns:a16="http://schemas.microsoft.com/office/drawing/2014/main" id="{2ABD9AFD-4583-F26D-C815-A2C69D2CBCB6}"/>
              </a:ext>
            </a:extLst>
          </p:cNvPr>
          <p:cNvPicPr>
            <a:picLocks noGrp="1" noChangeAspect="1"/>
          </p:cNvPicPr>
          <p:nvPr>
            <p:ph idx="10"/>
          </p:nvPr>
        </p:nvPicPr>
        <p:blipFill>
          <a:blip r:embed="rId2"/>
          <a:stretch>
            <a:fillRect/>
          </a:stretch>
        </p:blipFill>
        <p:spPr>
          <a:xfrm>
            <a:off x="4424364" y="1123950"/>
            <a:ext cx="7315200" cy="3845867"/>
          </a:xfrm>
          <a:prstGeom prst="rect">
            <a:avLst/>
          </a:prstGeom>
        </p:spPr>
      </p:pic>
    </p:spTree>
    <p:extLst>
      <p:ext uri="{BB962C8B-B14F-4D97-AF65-F5344CB8AC3E}">
        <p14:creationId xmlns:p14="http://schemas.microsoft.com/office/powerpoint/2010/main" val="661003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51648F-5319-9816-D5CC-582F07F44666}"/>
              </a:ext>
            </a:extLst>
          </p:cNvPr>
          <p:cNvSpPr>
            <a:spLocks noGrp="1"/>
          </p:cNvSpPr>
          <p:nvPr>
            <p:ph idx="1"/>
          </p:nvPr>
        </p:nvSpPr>
        <p:spPr>
          <a:xfrm>
            <a:off x="451691" y="1295075"/>
            <a:ext cx="5486400" cy="4065307"/>
          </a:xfrm>
        </p:spPr>
        <p:txBody>
          <a:bodyPr/>
          <a:lstStyle/>
          <a:p>
            <a:r>
              <a:rPr lang="en-US" dirty="0"/>
              <a:t>Acquiring Funding</a:t>
            </a:r>
          </a:p>
          <a:p>
            <a:r>
              <a:rPr lang="en-US" dirty="0"/>
              <a:t>Procuring Tools and Equipment</a:t>
            </a:r>
          </a:p>
          <a:p>
            <a:r>
              <a:rPr lang="en-US" dirty="0"/>
              <a:t>Acquiring hardware</a:t>
            </a:r>
          </a:p>
          <a:p>
            <a:r>
              <a:rPr lang="en-US" dirty="0"/>
              <a:t>Vendors</a:t>
            </a:r>
          </a:p>
          <a:p>
            <a:r>
              <a:rPr lang="en-US" dirty="0"/>
              <a:t>Expenditure limitations and lead times</a:t>
            </a:r>
          </a:p>
        </p:txBody>
      </p:sp>
      <p:sp>
        <p:nvSpPr>
          <p:cNvPr id="3" name="Title 2">
            <a:extLst>
              <a:ext uri="{FF2B5EF4-FFF2-40B4-BE49-F238E27FC236}">
                <a16:creationId xmlns:a16="http://schemas.microsoft.com/office/drawing/2014/main" id="{71B59A9B-4E8F-C192-BD82-0125BE8A827E}"/>
              </a:ext>
            </a:extLst>
          </p:cNvPr>
          <p:cNvSpPr>
            <a:spLocks noGrp="1"/>
          </p:cNvSpPr>
          <p:nvPr>
            <p:ph type="title"/>
          </p:nvPr>
        </p:nvSpPr>
        <p:spPr/>
        <p:txBody>
          <a:bodyPr/>
          <a:lstStyle/>
          <a:p>
            <a:r>
              <a:rPr lang="en-US" dirty="0"/>
              <a:t>Cost and Procurement Management</a:t>
            </a:r>
          </a:p>
        </p:txBody>
      </p:sp>
      <p:sp>
        <p:nvSpPr>
          <p:cNvPr id="4" name="Slide Number Placeholder 3">
            <a:extLst>
              <a:ext uri="{FF2B5EF4-FFF2-40B4-BE49-F238E27FC236}">
                <a16:creationId xmlns:a16="http://schemas.microsoft.com/office/drawing/2014/main" id="{FDA08850-D846-FE6C-C79C-D8FABE9B32F3}"/>
              </a:ext>
            </a:extLst>
          </p:cNvPr>
          <p:cNvSpPr>
            <a:spLocks noGrp="1"/>
          </p:cNvSpPr>
          <p:nvPr>
            <p:ph type="sldNum" sz="quarter" idx="4"/>
          </p:nvPr>
        </p:nvSpPr>
        <p:spPr/>
        <p:txBody>
          <a:bodyPr/>
          <a:lstStyle/>
          <a:p>
            <a:fld id="{FC570E26-FC15-4AA8-90CC-DE4D2ACF0111}" type="slidenum">
              <a:rPr lang="en-US" smtClean="0"/>
              <a:pPr/>
              <a:t>7</a:t>
            </a:fld>
            <a:endParaRPr lang="en-US" dirty="0"/>
          </a:p>
        </p:txBody>
      </p:sp>
      <p:pic>
        <p:nvPicPr>
          <p:cNvPr id="8" name="Picture 7" descr="A close-up of a machine&#10;&#10;Description automatically generated">
            <a:extLst>
              <a:ext uri="{FF2B5EF4-FFF2-40B4-BE49-F238E27FC236}">
                <a16:creationId xmlns:a16="http://schemas.microsoft.com/office/drawing/2014/main" id="{9C83B17A-DB87-A43B-C165-69E0D35FB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816" y="1173480"/>
            <a:ext cx="4740812" cy="3555609"/>
          </a:xfrm>
          <a:prstGeom prst="rect">
            <a:avLst/>
          </a:prstGeom>
        </p:spPr>
      </p:pic>
      <p:sp>
        <p:nvSpPr>
          <p:cNvPr id="9" name="TextBox 8">
            <a:extLst>
              <a:ext uri="{FF2B5EF4-FFF2-40B4-BE49-F238E27FC236}">
                <a16:creationId xmlns:a16="http://schemas.microsoft.com/office/drawing/2014/main" id="{7D0E6900-D00B-44EF-B12B-21B3DF12586A}"/>
              </a:ext>
            </a:extLst>
          </p:cNvPr>
          <p:cNvSpPr txBox="1"/>
          <p:nvPr/>
        </p:nvSpPr>
        <p:spPr>
          <a:xfrm>
            <a:off x="6611816" y="4773812"/>
            <a:ext cx="4740812" cy="276999"/>
          </a:xfrm>
          <a:prstGeom prst="rect">
            <a:avLst/>
          </a:prstGeom>
          <a:noFill/>
        </p:spPr>
        <p:txBody>
          <a:bodyPr wrap="square" rtlCol="0">
            <a:spAutoFit/>
          </a:bodyPr>
          <a:lstStyle/>
          <a:p>
            <a:r>
              <a:rPr lang="en-US" sz="1200" dirty="0"/>
              <a:t>EagleSat’s electronics test equipment and prototype boards</a:t>
            </a:r>
          </a:p>
        </p:txBody>
      </p:sp>
    </p:spTree>
    <p:extLst>
      <p:ext uri="{BB962C8B-B14F-4D97-AF65-F5344CB8AC3E}">
        <p14:creationId xmlns:p14="http://schemas.microsoft.com/office/powerpoint/2010/main" val="2721585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F1CF2-004B-657D-58F9-EAFF9A9E824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E898DB9-6338-4B24-3192-91FF544D8D21}"/>
              </a:ext>
            </a:extLst>
          </p:cNvPr>
          <p:cNvSpPr>
            <a:spLocks noGrp="1"/>
          </p:cNvSpPr>
          <p:nvPr>
            <p:ph type="title"/>
          </p:nvPr>
        </p:nvSpPr>
        <p:spPr/>
        <p:txBody>
          <a:bodyPr/>
          <a:lstStyle/>
          <a:p>
            <a:r>
              <a:rPr lang="en-US" dirty="0"/>
              <a:t>Resource Management</a:t>
            </a:r>
          </a:p>
        </p:txBody>
      </p:sp>
      <p:sp>
        <p:nvSpPr>
          <p:cNvPr id="4" name="Slide Number Placeholder 3">
            <a:extLst>
              <a:ext uri="{FF2B5EF4-FFF2-40B4-BE49-F238E27FC236}">
                <a16:creationId xmlns:a16="http://schemas.microsoft.com/office/drawing/2014/main" id="{AE5759E7-C67C-4BFB-E336-47FF8B0BF4FD}"/>
              </a:ext>
            </a:extLst>
          </p:cNvPr>
          <p:cNvSpPr>
            <a:spLocks noGrp="1"/>
          </p:cNvSpPr>
          <p:nvPr>
            <p:ph type="sldNum" sz="quarter" idx="4"/>
          </p:nvPr>
        </p:nvSpPr>
        <p:spPr/>
        <p:txBody>
          <a:bodyPr/>
          <a:lstStyle/>
          <a:p>
            <a:fld id="{FC570E26-FC15-4AA8-90CC-DE4D2ACF0111}" type="slidenum">
              <a:rPr lang="en-US" smtClean="0"/>
              <a:pPr/>
              <a:t>8</a:t>
            </a:fld>
            <a:endParaRPr lang="en-US" dirty="0"/>
          </a:p>
        </p:txBody>
      </p:sp>
      <p:sp>
        <p:nvSpPr>
          <p:cNvPr id="48" name="Content Placeholder 47">
            <a:extLst>
              <a:ext uri="{FF2B5EF4-FFF2-40B4-BE49-F238E27FC236}">
                <a16:creationId xmlns:a16="http://schemas.microsoft.com/office/drawing/2014/main" id="{F2AB2CEB-1E92-C423-7CFA-DE8D6310C873}"/>
              </a:ext>
            </a:extLst>
          </p:cNvPr>
          <p:cNvSpPr>
            <a:spLocks noGrp="1"/>
          </p:cNvSpPr>
          <p:nvPr>
            <p:ph idx="11"/>
          </p:nvPr>
        </p:nvSpPr>
        <p:spPr/>
        <p:txBody>
          <a:bodyPr/>
          <a:lstStyle/>
          <a:p>
            <a:r>
              <a:rPr lang="en-US" i="1" u="sng" noProof="0" dirty="0"/>
              <a:t>Project Resource</a:t>
            </a:r>
            <a:r>
              <a:rPr lang="en-US" i="1" noProof="0" dirty="0"/>
              <a:t> – </a:t>
            </a:r>
            <a:r>
              <a:rPr lang="en-US" i="1" dirty="0"/>
              <a:t>Team members or any physical item needed to complete the project.</a:t>
            </a:r>
          </a:p>
        </p:txBody>
      </p:sp>
      <p:sp>
        <p:nvSpPr>
          <p:cNvPr id="8" name="Content Placeholder 6">
            <a:extLst>
              <a:ext uri="{FF2B5EF4-FFF2-40B4-BE49-F238E27FC236}">
                <a16:creationId xmlns:a16="http://schemas.microsoft.com/office/drawing/2014/main" id="{871393F8-38E9-801F-EEC1-B7BA894E5CB4}"/>
              </a:ext>
            </a:extLst>
          </p:cNvPr>
          <p:cNvSpPr txBox="1">
            <a:spLocks/>
          </p:cNvSpPr>
          <p:nvPr/>
        </p:nvSpPr>
        <p:spPr>
          <a:xfrm>
            <a:off x="451689" y="1685843"/>
            <a:ext cx="6334636" cy="4065307"/>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mn-lt"/>
                <a:ea typeface="+mn-ea"/>
                <a:cs typeface="Arial"/>
              </a:defRPr>
            </a:lvl1pPr>
            <a:lvl2pPr marL="685783"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2000" kern="1200" baseline="0">
                <a:solidFill>
                  <a:schemeClr val="tx1"/>
                </a:solidFill>
                <a:latin typeface="Arial"/>
                <a:ea typeface="+mn-ea"/>
                <a:cs typeface="Arial"/>
              </a:defRPr>
            </a:lvl2pPr>
            <a:lvl3pPr marL="914377" marR="0" indent="0" algn="l" defTabSz="914377" rtl="0" eaLnBrk="1" fontAlgn="auto" latinLnBrk="0" hangingPunct="1">
              <a:lnSpc>
                <a:spcPct val="90000"/>
              </a:lnSpc>
              <a:spcBef>
                <a:spcPts val="500"/>
              </a:spcBef>
              <a:spcAft>
                <a:spcPts val="0"/>
              </a:spcAft>
              <a:buClrTx/>
              <a:buSzTx/>
              <a:buFont typeface="Arial" panose="020B0604020202020204" pitchFamily="34" charset="0"/>
              <a:buNone/>
              <a:tabLst/>
              <a:defRPr sz="1800" kern="1200">
                <a:solidFill>
                  <a:schemeClr val="tx1"/>
                </a:solidFill>
                <a:latin typeface="Arial"/>
                <a:ea typeface="+mn-ea"/>
                <a:cs typeface="Arial"/>
              </a:defRPr>
            </a:lvl3pPr>
            <a:lvl4pPr marL="1600160"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Arial"/>
                <a:ea typeface="+mn-ea"/>
                <a:cs typeface="Arial"/>
              </a:defRPr>
            </a:lvl4pPr>
            <a:lvl5pPr marL="2057349"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Recruiting (Forming)</a:t>
            </a:r>
          </a:p>
          <a:p>
            <a:pPr lvl="1"/>
            <a:r>
              <a:rPr lang="en-US" dirty="0"/>
              <a:t>Under vs upper classmen</a:t>
            </a:r>
          </a:p>
          <a:p>
            <a:r>
              <a:rPr lang="en-US" dirty="0"/>
              <a:t>Keeping Member Interest (Storming)</a:t>
            </a:r>
          </a:p>
          <a:p>
            <a:pPr lvl="0"/>
            <a:r>
              <a:rPr lang="en-US" dirty="0"/>
              <a:t>Team Member Allocation and Assignments (Norming)</a:t>
            </a:r>
          </a:p>
          <a:p>
            <a:pPr lvl="1"/>
            <a:r>
              <a:rPr lang="en-US" dirty="0"/>
              <a:t>Demand</a:t>
            </a:r>
          </a:p>
          <a:p>
            <a:pPr lvl="1"/>
            <a:r>
              <a:rPr lang="en-US" dirty="0"/>
              <a:t>Interest</a:t>
            </a:r>
          </a:p>
          <a:p>
            <a:pPr lvl="1"/>
            <a:r>
              <a:rPr lang="en-US" dirty="0"/>
              <a:t>Skill set</a:t>
            </a:r>
          </a:p>
          <a:p>
            <a:endParaRPr lang="en-US" dirty="0"/>
          </a:p>
          <a:p>
            <a:pPr marL="0" indent="0">
              <a:buNone/>
            </a:pPr>
            <a:endParaRPr lang="en-US" dirty="0"/>
          </a:p>
          <a:p>
            <a:endParaRPr lang="en-US" i="1" dirty="0"/>
          </a:p>
        </p:txBody>
      </p:sp>
      <p:pic>
        <p:nvPicPr>
          <p:cNvPr id="10" name="Picture 9" descr="A diagram of a curve&#10;&#10;Description automatically generated">
            <a:extLst>
              <a:ext uri="{FF2B5EF4-FFF2-40B4-BE49-F238E27FC236}">
                <a16:creationId xmlns:a16="http://schemas.microsoft.com/office/drawing/2014/main" id="{C60FFDAA-B4DF-4D21-E561-AD173E94F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6325" y="1740684"/>
            <a:ext cx="4717921" cy="3100011"/>
          </a:xfrm>
          <a:prstGeom prst="rect">
            <a:avLst/>
          </a:prstGeom>
        </p:spPr>
      </p:pic>
      <p:sp>
        <p:nvSpPr>
          <p:cNvPr id="13" name="TextBox 12">
            <a:extLst>
              <a:ext uri="{FF2B5EF4-FFF2-40B4-BE49-F238E27FC236}">
                <a16:creationId xmlns:a16="http://schemas.microsoft.com/office/drawing/2014/main" id="{7728F941-F100-7B67-9812-A26BE3C7485E}"/>
              </a:ext>
            </a:extLst>
          </p:cNvPr>
          <p:cNvSpPr txBox="1"/>
          <p:nvPr/>
        </p:nvSpPr>
        <p:spPr>
          <a:xfrm>
            <a:off x="6786325" y="4840695"/>
            <a:ext cx="5382071" cy="646331"/>
          </a:xfrm>
          <a:prstGeom prst="rect">
            <a:avLst/>
          </a:prstGeom>
          <a:noFill/>
        </p:spPr>
        <p:txBody>
          <a:bodyPr wrap="square" rtlCol="0">
            <a:spAutoFit/>
          </a:bodyPr>
          <a:lstStyle/>
          <a:p>
            <a:r>
              <a:rPr lang="en-US" sz="1200" dirty="0"/>
              <a:t>Tuckman Model</a:t>
            </a:r>
          </a:p>
          <a:p>
            <a:r>
              <a:rPr lang="en-US" sz="1200" i="1" dirty="0"/>
              <a:t>B. Tuckman, Developmental Sequence in small groups (1965)</a:t>
            </a:r>
          </a:p>
          <a:p>
            <a:r>
              <a:rPr lang="en-US" sz="1200" i="1" dirty="0"/>
              <a:t>Diagram from nulab.com</a:t>
            </a:r>
          </a:p>
        </p:txBody>
      </p:sp>
    </p:spTree>
    <p:extLst>
      <p:ext uri="{BB962C8B-B14F-4D97-AF65-F5344CB8AC3E}">
        <p14:creationId xmlns:p14="http://schemas.microsoft.com/office/powerpoint/2010/main" val="2461196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B11D87-AF5D-AE98-1957-F1D354A83659}"/>
              </a:ext>
            </a:extLst>
          </p:cNvPr>
          <p:cNvSpPr>
            <a:spLocks noGrp="1"/>
          </p:cNvSpPr>
          <p:nvPr>
            <p:ph type="title"/>
          </p:nvPr>
        </p:nvSpPr>
        <p:spPr/>
        <p:txBody>
          <a:bodyPr/>
          <a:lstStyle/>
          <a:p>
            <a:r>
              <a:rPr lang="en-US" dirty="0"/>
              <a:t>Resource Management – Team Dynamics</a:t>
            </a:r>
          </a:p>
        </p:txBody>
      </p:sp>
      <p:sp>
        <p:nvSpPr>
          <p:cNvPr id="4" name="Slide Number Placeholder 3">
            <a:extLst>
              <a:ext uri="{FF2B5EF4-FFF2-40B4-BE49-F238E27FC236}">
                <a16:creationId xmlns:a16="http://schemas.microsoft.com/office/drawing/2014/main" id="{F7B5C7FD-EAFB-D86C-1742-F01343C21F45}"/>
              </a:ext>
            </a:extLst>
          </p:cNvPr>
          <p:cNvSpPr>
            <a:spLocks noGrp="1"/>
          </p:cNvSpPr>
          <p:nvPr>
            <p:ph type="sldNum" sz="quarter" idx="4"/>
          </p:nvPr>
        </p:nvSpPr>
        <p:spPr/>
        <p:txBody>
          <a:bodyPr/>
          <a:lstStyle/>
          <a:p>
            <a:fld id="{FC570E26-FC15-4AA8-90CC-DE4D2ACF0111}" type="slidenum">
              <a:rPr lang="en-US" smtClean="0"/>
              <a:pPr/>
              <a:t>9</a:t>
            </a:fld>
            <a:endParaRPr lang="en-US" dirty="0"/>
          </a:p>
        </p:txBody>
      </p:sp>
      <p:sp>
        <p:nvSpPr>
          <p:cNvPr id="10" name="Content Placeholder 9">
            <a:extLst>
              <a:ext uri="{FF2B5EF4-FFF2-40B4-BE49-F238E27FC236}">
                <a16:creationId xmlns:a16="http://schemas.microsoft.com/office/drawing/2014/main" id="{86D74C65-F4A8-81B7-A3D3-61D785D267A1}"/>
              </a:ext>
            </a:extLst>
          </p:cNvPr>
          <p:cNvSpPr>
            <a:spLocks noGrp="1"/>
          </p:cNvSpPr>
          <p:nvPr>
            <p:ph idx="1"/>
          </p:nvPr>
        </p:nvSpPr>
        <p:spPr/>
        <p:txBody>
          <a:bodyPr/>
          <a:lstStyle/>
          <a:p>
            <a:r>
              <a:rPr lang="en-US" dirty="0"/>
              <a:t>Sub-team breakups</a:t>
            </a:r>
          </a:p>
          <a:p>
            <a:r>
              <a:rPr lang="en-US" dirty="0"/>
              <a:t>Contributions</a:t>
            </a:r>
          </a:p>
          <a:p>
            <a:pPr lvl="1"/>
            <a:r>
              <a:rPr lang="en-US" dirty="0"/>
              <a:t>High-Performing Individuals</a:t>
            </a:r>
          </a:p>
          <a:p>
            <a:pPr lvl="1"/>
            <a:r>
              <a:rPr lang="en-US" dirty="0"/>
              <a:t>Sporadic Contributors</a:t>
            </a:r>
          </a:p>
          <a:p>
            <a:pPr lvl="1"/>
            <a:r>
              <a:rPr lang="en-US" dirty="0"/>
              <a:t>“Pennies add up”</a:t>
            </a:r>
          </a:p>
          <a:p>
            <a:r>
              <a:rPr lang="en-US" dirty="0"/>
              <a:t>Succeeding leadership must come from within</a:t>
            </a:r>
          </a:p>
          <a:p>
            <a:r>
              <a:rPr lang="en-US" dirty="0"/>
              <a:t>High level of trust in sub-team leads</a:t>
            </a:r>
          </a:p>
          <a:p>
            <a:endParaRPr lang="en-US" dirty="0"/>
          </a:p>
          <a:p>
            <a:endParaRPr lang="en-US" dirty="0"/>
          </a:p>
        </p:txBody>
      </p:sp>
      <p:pic>
        <p:nvPicPr>
          <p:cNvPr id="15" name="Picture 14" descr="A screenshot of a computer&#10;&#10;Description automatically generated">
            <a:extLst>
              <a:ext uri="{FF2B5EF4-FFF2-40B4-BE49-F238E27FC236}">
                <a16:creationId xmlns:a16="http://schemas.microsoft.com/office/drawing/2014/main" id="{5FB6148F-8B58-DCF2-C191-B42D2A8471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911" y="1123722"/>
            <a:ext cx="5486400" cy="4135440"/>
          </a:xfrm>
          <a:prstGeom prst="rect">
            <a:avLst/>
          </a:prstGeom>
        </p:spPr>
      </p:pic>
      <p:sp>
        <p:nvSpPr>
          <p:cNvPr id="16" name="TextBox 15">
            <a:extLst>
              <a:ext uri="{FF2B5EF4-FFF2-40B4-BE49-F238E27FC236}">
                <a16:creationId xmlns:a16="http://schemas.microsoft.com/office/drawing/2014/main" id="{C5C5A1D2-D7A1-8F11-EBC9-0C8F7A2391A3}"/>
              </a:ext>
            </a:extLst>
          </p:cNvPr>
          <p:cNvSpPr txBox="1"/>
          <p:nvPr/>
        </p:nvSpPr>
        <p:spPr>
          <a:xfrm>
            <a:off x="6253911" y="5259162"/>
            <a:ext cx="5382071" cy="276999"/>
          </a:xfrm>
          <a:prstGeom prst="rect">
            <a:avLst/>
          </a:prstGeom>
          <a:noFill/>
        </p:spPr>
        <p:txBody>
          <a:bodyPr wrap="square" rtlCol="0">
            <a:spAutoFit/>
          </a:bodyPr>
          <a:lstStyle/>
          <a:p>
            <a:r>
              <a:rPr lang="en-US" sz="1200" dirty="0"/>
              <a:t>Generalized </a:t>
            </a:r>
            <a:r>
              <a:rPr lang="en-US" sz="1200" i="1" dirty="0"/>
              <a:t>EagleSat-2 </a:t>
            </a:r>
            <a:r>
              <a:rPr lang="en-US" sz="1200" dirty="0"/>
              <a:t>Organization Chart</a:t>
            </a:r>
          </a:p>
        </p:txBody>
      </p:sp>
    </p:spTree>
    <p:extLst>
      <p:ext uri="{BB962C8B-B14F-4D97-AF65-F5344CB8AC3E}">
        <p14:creationId xmlns:p14="http://schemas.microsoft.com/office/powerpoint/2010/main" val="1052589584"/>
      </p:ext>
    </p:extLst>
  </p:cSld>
  <p:clrMapOvr>
    <a:masterClrMapping/>
  </p:clrMapOvr>
</p:sld>
</file>

<file path=ppt/theme/theme1.xml><?xml version="1.0" encoding="utf-8"?>
<a:theme xmlns:a="http://schemas.openxmlformats.org/drawingml/2006/main" name="EagleSa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ahoma"/>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gleSat Theme" id="{4A9ACD81-D806-43B2-ADCF-D0AF29BFD955}" vid="{C63D2023-325B-4A84-B25A-3CF2560756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82CE8AAA6D044CAE2E60D48871CC72" ma:contentTypeVersion="20" ma:contentTypeDescription="Create a new document." ma:contentTypeScope="" ma:versionID="48de379b00cd68d008122322fc968c39">
  <xsd:schema xmlns:xsd="http://www.w3.org/2001/XMLSchema" xmlns:xs="http://www.w3.org/2001/XMLSchema" xmlns:p="http://schemas.microsoft.com/office/2006/metadata/properties" xmlns:ns2="2bf2d388-9b68-4952-9bcd-945bcd3bc124" xmlns:ns3="6c160ac7-2e9f-4006-94dd-bfed52f16d06" xmlns:ns4="bf192eb6-175c-4ee1-9b68-ebc3cf1a256d" targetNamespace="http://schemas.microsoft.com/office/2006/metadata/properties" ma:root="true" ma:fieldsID="0b65381c2da9fbe244206af602dc6706" ns2:_="" ns3:_="" ns4:_="">
    <xsd:import namespace="2bf2d388-9b68-4952-9bcd-945bcd3bc124"/>
    <xsd:import namespace="6c160ac7-2e9f-4006-94dd-bfed52f16d06"/>
    <xsd:import namespace="bf192eb6-175c-4ee1-9b68-ebc3cf1a256d"/>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_Flow_SignoffStatus" minOccurs="0"/>
                <xsd:element ref="ns4:MediaServiceAutoKeyPoints" minOccurs="0"/>
                <xsd:element ref="ns4:MediaServiceKeyPoints" minOccurs="0"/>
                <xsd:element ref="ns4:MediaLengthInSeconds" minOccurs="0"/>
                <xsd:element ref="ns4:lcf76f155ced4ddcb4097134ff3c332f" minOccurs="0"/>
                <xsd:element ref="ns2:TaxCatchAll" minOccurs="0"/>
                <xsd:element ref="ns4: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f2d388-9b68-4952-9bcd-945bcd3bc12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9" nillable="true" ma:displayName="Taxonomy Catch All Column" ma:hidden="true" ma:list="{20e5fadc-dddc-411a-92ba-a67e43ece3a1}" ma:internalName="TaxCatchAll" ma:showField="CatchAllData" ma:web="2bf2d388-9b68-4952-9bcd-945bcd3bc12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160ac7-2e9f-4006-94dd-bfed52f16d06"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f192eb6-175c-4ee1-9b68-ebc3cf1a256d"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MediaServiceAutoTags" ma:internalName="MediaServiceAutoTags" ma:readOnly="true">
      <xsd:simpleType>
        <xsd:restriction base="dms:Text"/>
      </xsd:simpleType>
    </xsd:element>
    <xsd:element name="MediaServiceLocation" ma:index="19" nillable="true" ma:displayName="MediaServiceLoca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_Flow_SignoffStatus" ma:index="23" nillable="true" ma:displayName="Sign-off status" ma:internalName="_x0024_Resources_x003a_core_x002c_Signoff_Status_x003b_">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a4ee6b6e-1dad-49a7-85d1-bf6bd711290a" ma:termSetId="09814cd3-568e-fe90-9814-8d621ff8fb84" ma:anchorId="fba54fb3-c3e1-fe81-a776-ca4b69148c4d" ma:open="true" ma:isKeyword="false">
      <xsd:complexType>
        <xsd:sequence>
          <xsd:element ref="pc:Terms" minOccurs="0" maxOccurs="1"/>
        </xsd:sequence>
      </xsd:complexType>
    </xsd:element>
    <xsd:element name="Comments" ma:index="30" nillable="true" ma:displayName="Comments" ma:description="Leave some notes" ma:format="Dropdown" ma:internalName="Comment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2bf2d388-9b68-4952-9bcd-945bcd3bc124">RHCWVWTZRMYC-44-14080</_dlc_DocId>
    <_dlc_DocIdUrl xmlns="2bf2d388-9b68-4952-9bcd-945bcd3bc124">
      <Url>https://myerauedu.sharepoint.com/teams/PR_College_of_Engineering/PC_EAGLESAT/_layouts/15/DocIdRedir.aspx?ID=RHCWVWTZRMYC-44-14080</Url>
      <Description>RHCWVWTZRMYC-44-14080</Description>
    </_dlc_DocIdUrl>
    <SharedWithUsers xmlns="6c160ac7-2e9f-4006-94dd-bfed52f16d06">
      <UserInfo>
        <DisplayName>Haiberg, Parker J.</DisplayName>
        <AccountId>265</AccountId>
        <AccountType/>
      </UserInfo>
      <UserInfo>
        <DisplayName>Parra, Anthony W.</DisplayName>
        <AccountId>266</AccountId>
        <AccountType/>
      </UserInfo>
      <UserInfo>
        <DisplayName>Roper, Gabriel</DisplayName>
        <AccountId>267</AccountId>
        <AccountType/>
      </UserInfo>
      <UserInfo>
        <DisplayName>Wood, Katherine K.</DisplayName>
        <AccountId>450</AccountId>
        <AccountType/>
      </UserInfo>
    </SharedWithUsers>
    <_Flow_SignoffStatus xmlns="bf192eb6-175c-4ee1-9b68-ebc3cf1a256d" xsi:nil="true"/>
    <lcf76f155ced4ddcb4097134ff3c332f xmlns="bf192eb6-175c-4ee1-9b68-ebc3cf1a256d">
      <Terms xmlns="http://schemas.microsoft.com/office/infopath/2007/PartnerControls"/>
    </lcf76f155ced4ddcb4097134ff3c332f>
    <TaxCatchAll xmlns="2bf2d388-9b68-4952-9bcd-945bcd3bc124" xsi:nil="true"/>
    <Comments xmlns="bf192eb6-175c-4ee1-9b68-ebc3cf1a256d"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4309317-275B-4C96-B579-B5CEFBF41789}">
  <ds:schemaRefs>
    <ds:schemaRef ds:uri="2bf2d388-9b68-4952-9bcd-945bcd3bc124"/>
    <ds:schemaRef ds:uri="6c160ac7-2e9f-4006-94dd-bfed52f16d06"/>
    <ds:schemaRef ds:uri="bf192eb6-175c-4ee1-9b68-ebc3cf1a25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7FA722F-5598-4493-86B8-19A51B6AF943}">
  <ds:schemaRefs>
    <ds:schemaRef ds:uri="http://schemas.microsoft.com/sharepoint/v3/contenttype/forms"/>
  </ds:schemaRefs>
</ds:datastoreItem>
</file>

<file path=customXml/itemProps3.xml><?xml version="1.0" encoding="utf-8"?>
<ds:datastoreItem xmlns:ds="http://schemas.openxmlformats.org/officeDocument/2006/customXml" ds:itemID="{DEC14B32-85E0-4BEB-B491-C4BBFEC96CB9}">
  <ds:schemaRefs>
    <ds:schemaRef ds:uri="2bf2d388-9b68-4952-9bcd-945bcd3bc124"/>
    <ds:schemaRef ds:uri="6c160ac7-2e9f-4006-94dd-bfed52f16d06"/>
    <ds:schemaRef ds:uri="bf192eb6-175c-4ee1-9b68-ebc3cf1a256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45C7758B-63F3-4140-B3E2-1FCB31BFBB3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864</Words>
  <Application>Microsoft Office PowerPoint</Application>
  <PresentationFormat>Widescreen</PresentationFormat>
  <Paragraphs>198</Paragraphs>
  <Slides>18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Wingdings</vt:lpstr>
      <vt:lpstr>EagleSat Theme</vt:lpstr>
      <vt:lpstr>PowerPoint Presentation</vt:lpstr>
      <vt:lpstr>Challenges of Undergraduate Space Projects</vt:lpstr>
      <vt:lpstr>Project Management Responsibilities</vt:lpstr>
      <vt:lpstr>Scope Management</vt:lpstr>
      <vt:lpstr>High-Level Requirement Management</vt:lpstr>
      <vt:lpstr>Schedule Management</vt:lpstr>
      <vt:lpstr>Cost and Procurement Management</vt:lpstr>
      <vt:lpstr>Resource Management</vt:lpstr>
      <vt:lpstr>Resource Management – Team Dynamics</vt:lpstr>
      <vt:lpstr>Risk Management</vt:lpstr>
      <vt:lpstr>Risk management - Risk Register</vt:lpstr>
      <vt:lpstr>Stakeholder Management</vt:lpstr>
      <vt:lpstr>Communications Management</vt:lpstr>
      <vt:lpstr>Communications Management - Engineering</vt:lpstr>
      <vt:lpstr>Quality Management</vt:lpstr>
      <vt:lpstr>Quality Management</vt:lpstr>
      <vt:lpstr>EagleSat Outcomes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A. Coe</dc:creator>
  <cp:lastModifiedBy>Michelle A. Coe</cp:lastModifiedBy>
  <cp:revision>2</cp:revision>
  <dcterms:modified xsi:type="dcterms:W3CDTF">2024-04-09T21:26:56Z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0x010100A282CE8AAA6D044CAE2E60D48871CC72</vt:lpwstr>
  </property>
  <property fmtid="{D5CDD505-2E9C-101B-9397-08002B2CF9AE}" pid="3" name="_dlc_DocIdItemGuid">
    <vt:lpwstr>3ca51010-1f6f-4db8-a625-6b6611e35623</vt:lpwstr>
  </property>
</Properties>
</file>